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301" r:id="rId2"/>
    <p:sldId id="322" r:id="rId3"/>
    <p:sldId id="323" r:id="rId4"/>
    <p:sldId id="284" r:id="rId5"/>
    <p:sldId id="289" r:id="rId6"/>
    <p:sldId id="291" r:id="rId7"/>
    <p:sldId id="293" r:id="rId8"/>
    <p:sldId id="294" r:id="rId9"/>
    <p:sldId id="296" r:id="rId10"/>
    <p:sldId id="324" r:id="rId11"/>
    <p:sldId id="325" r:id="rId12"/>
    <p:sldId id="321"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3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1"/>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50604" y="2420888"/>
            <a:ext cx="3754760" cy="4104456"/>
          </a:xfrm>
        </p:spPr>
        <p:style>
          <a:lnRef idx="1">
            <a:schemeClr val="accent4"/>
          </a:lnRef>
          <a:fillRef idx="2">
            <a:schemeClr val="accent4"/>
          </a:fillRef>
          <a:effectRef idx="1">
            <a:schemeClr val="accent4"/>
          </a:effectRef>
          <a:fontRef idx="minor">
            <a:schemeClr val="dk1"/>
          </a:fontRef>
        </p:style>
        <p:txBody>
          <a:bodyPr/>
          <a:lstStyle/>
          <a:p>
            <a:pPr marL="0" lvl="0" indent="0" algn="ctr">
              <a:buClr>
                <a:srgbClr val="0BD0D9"/>
              </a:buClr>
              <a:buNone/>
            </a:pPr>
            <a:r>
              <a:rPr lang="ar-EG" sz="3700" dirty="0">
                <a:solidFill>
                  <a:prstClr val="black"/>
                </a:solidFill>
                <a:cs typeface="PT Bold Heading" pitchFamily="2" charset="-78"/>
              </a:rPr>
              <a:t>إعداد/</a:t>
            </a:r>
          </a:p>
          <a:p>
            <a:pPr marL="0" lvl="0" indent="0" algn="ctr" rtl="1">
              <a:buClr>
                <a:srgbClr val="0BD0D9"/>
              </a:buClr>
              <a:buNone/>
            </a:pPr>
            <a:r>
              <a:rPr lang="ar-EG" sz="3700" dirty="0">
                <a:solidFill>
                  <a:prstClr val="black"/>
                </a:solidFill>
                <a:cs typeface="PT Bold Heading" pitchFamily="2" charset="-78"/>
              </a:rPr>
              <a:t>د. غادة </a:t>
            </a:r>
            <a:r>
              <a:rPr lang="ar-EG" sz="3700" dirty="0" smtClean="0">
                <a:solidFill>
                  <a:prstClr val="black"/>
                </a:solidFill>
                <a:cs typeface="PT Bold Heading" pitchFamily="2" charset="-78"/>
              </a:rPr>
              <a:t>ممدوح مدرس الإذاعة</a:t>
            </a:r>
            <a:r>
              <a:rPr lang="ar-EG" sz="3700" dirty="0">
                <a:solidFill>
                  <a:prstClr val="black"/>
                </a:solidFill>
                <a:cs typeface="PT Bold Heading" pitchFamily="2" charset="-78"/>
              </a:rPr>
              <a:t> </a:t>
            </a:r>
            <a:r>
              <a:rPr lang="ar-EG" sz="3700" dirty="0" smtClean="0">
                <a:solidFill>
                  <a:prstClr val="black"/>
                </a:solidFill>
                <a:cs typeface="PT Bold Heading" pitchFamily="2" charset="-78"/>
              </a:rPr>
              <a:t>والتلفزيون </a:t>
            </a:r>
            <a:endParaRPr lang="en-US" sz="3700" dirty="0">
              <a:solidFill>
                <a:prstClr val="black"/>
              </a:solidFill>
              <a:cs typeface="PT Bold Heading" pitchFamily="2" charset="-78"/>
            </a:endParaRPr>
          </a:p>
          <a:p>
            <a:pPr marL="0" lvl="0" indent="0" algn="ctr" rtl="1">
              <a:buClr>
                <a:srgbClr val="0BD0D9"/>
              </a:buClr>
              <a:buNone/>
            </a:pPr>
            <a:r>
              <a:rPr lang="ar-EG" sz="3700" dirty="0" smtClean="0">
                <a:solidFill>
                  <a:prstClr val="black"/>
                </a:solidFill>
                <a:cs typeface="PT Bold Heading" pitchFamily="2" charset="-78"/>
              </a:rPr>
              <a:t>بقسم الإعلام</a:t>
            </a:r>
            <a:r>
              <a:rPr lang="ar-EG" sz="3700" dirty="0">
                <a:solidFill>
                  <a:prstClr val="black"/>
                </a:solidFill>
                <a:cs typeface="PT Bold Heading" pitchFamily="2" charset="-78"/>
              </a:rPr>
              <a:t>/</a:t>
            </a:r>
            <a:r>
              <a:rPr lang="ar-EG" sz="3700" dirty="0" smtClean="0">
                <a:solidFill>
                  <a:prstClr val="black"/>
                </a:solidFill>
                <a:cs typeface="PT Bold Heading" pitchFamily="2" charset="-78"/>
              </a:rPr>
              <a:t>كلية الآداب/جامعة </a:t>
            </a:r>
            <a:r>
              <a:rPr lang="ar-EG" sz="3700" dirty="0">
                <a:solidFill>
                  <a:prstClr val="black"/>
                </a:solidFill>
                <a:cs typeface="PT Bold Heading" pitchFamily="2" charset="-78"/>
              </a:rPr>
              <a:t>بنها</a:t>
            </a:r>
            <a:endParaRPr lang="en-US" dirty="0"/>
          </a:p>
        </p:txBody>
      </p:sp>
      <p:sp>
        <p:nvSpPr>
          <p:cNvPr id="2" name="Rectangle 1"/>
          <p:cNvSpPr/>
          <p:nvPr/>
        </p:nvSpPr>
        <p:spPr>
          <a:xfrm>
            <a:off x="827584" y="692696"/>
            <a:ext cx="7200800" cy="144655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ar-EG" sz="4400" dirty="0" smtClean="0">
                <a:solidFill>
                  <a:srgbClr val="FF0000"/>
                </a:solidFill>
                <a:cs typeface="PT Bold Heading" pitchFamily="2" charset="-78"/>
              </a:rPr>
              <a:t>مقرر </a:t>
            </a:r>
            <a:r>
              <a:rPr lang="ar-EG" sz="4400" dirty="0" smtClean="0">
                <a:solidFill>
                  <a:srgbClr val="FF0000"/>
                </a:solidFill>
                <a:cs typeface="PT Bold Heading" pitchFamily="2" charset="-78"/>
              </a:rPr>
              <a:t> </a:t>
            </a:r>
            <a:r>
              <a:rPr lang="ar-EG" sz="4400" dirty="0" smtClean="0">
                <a:solidFill>
                  <a:srgbClr val="FF0000"/>
                </a:solidFill>
                <a:cs typeface="PT Bold Heading" pitchFamily="2" charset="-78"/>
              </a:rPr>
              <a:t>العلاقات العامة</a:t>
            </a:r>
          </a:p>
          <a:p>
            <a:pPr algn="ctr"/>
            <a:r>
              <a:rPr lang="ar-EG" sz="4400" dirty="0" smtClean="0">
                <a:solidFill>
                  <a:srgbClr val="FF0000"/>
                </a:solidFill>
                <a:cs typeface="PT Bold Heading" pitchFamily="2" charset="-78"/>
              </a:rPr>
              <a:t>المحاضرة الرابعة</a:t>
            </a:r>
            <a:endParaRPr lang="en-US" sz="4400" dirty="0">
              <a:solidFill>
                <a:srgbClr val="FF0000"/>
              </a:solidFill>
              <a:cs typeface="PT Bold Heading" pitchFamily="2" charset="-78"/>
            </a:endParaRPr>
          </a:p>
        </p:txBody>
      </p:sp>
    </p:spTree>
    <p:extLst>
      <p:ext uri="{BB962C8B-B14F-4D97-AF65-F5344CB8AC3E}">
        <p14:creationId xmlns:p14="http://schemas.microsoft.com/office/powerpoint/2010/main" val="6639989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548680"/>
            <a:ext cx="8640960" cy="5976664"/>
          </a:xfrm>
        </p:spPr>
        <p:style>
          <a:lnRef idx="1">
            <a:schemeClr val="accent4"/>
          </a:lnRef>
          <a:fillRef idx="2">
            <a:schemeClr val="accent4"/>
          </a:fillRef>
          <a:effectRef idx="1">
            <a:schemeClr val="accent4"/>
          </a:effectRef>
          <a:fontRef idx="minor">
            <a:schemeClr val="dk1"/>
          </a:fontRef>
        </p:style>
        <p:txBody>
          <a:bodyPr>
            <a:normAutofit/>
          </a:bodyPr>
          <a:lstStyle/>
          <a:p>
            <a:pPr marL="0" lvl="0" indent="0" algn="ctr" rtl="1">
              <a:spcBef>
                <a:spcPts val="0"/>
              </a:spcBef>
              <a:buClr>
                <a:srgbClr val="0BD0D9"/>
              </a:buClr>
              <a:buNone/>
            </a:pPr>
            <a:r>
              <a:rPr lang="ar-EG" sz="3000" b="1" dirty="0" smtClean="0">
                <a:solidFill>
                  <a:srgbClr val="FF0000"/>
                </a:solidFill>
                <a:latin typeface="Calibri"/>
                <a:ea typeface="Calibri"/>
                <a:cs typeface="Arial"/>
              </a:rPr>
              <a:t>9</a:t>
            </a:r>
            <a:endParaRPr lang="en-US" sz="3000" b="1" dirty="0">
              <a:solidFill>
                <a:srgbClr val="FF0000"/>
              </a:solidFill>
              <a:latin typeface="Calibri"/>
              <a:ea typeface="Calibri"/>
              <a:cs typeface="Arial"/>
            </a:endParaRPr>
          </a:p>
          <a:p>
            <a:pPr marL="514350" lvl="0" indent="-514350" algn="just" rtl="1">
              <a:spcBef>
                <a:spcPts val="0"/>
              </a:spcBef>
              <a:buClr>
                <a:srgbClr val="0BD0D9"/>
              </a:buClr>
              <a:buFont typeface="+mj-lt"/>
              <a:buAutoNum type="arabicPeriod" startAt="3"/>
            </a:pPr>
            <a:r>
              <a:rPr lang="ar-SA" sz="3000" b="1" dirty="0">
                <a:ln w="9525" cap="rnd" cmpd="sng" algn="ctr">
                  <a:solidFill>
                    <a:srgbClr val="000000"/>
                  </a:solidFill>
                  <a:prstDash val="solid"/>
                  <a:bevel/>
                </a:ln>
                <a:solidFill>
                  <a:prstClr val="black"/>
                </a:solidFill>
                <a:ea typeface="Calibri"/>
                <a:cs typeface="Times New Roman"/>
              </a:rPr>
              <a:t>الصحافة</a:t>
            </a:r>
            <a:r>
              <a:rPr lang="ar-SA" sz="3000" b="1" dirty="0">
                <a:solidFill>
                  <a:prstClr val="black"/>
                </a:solidFill>
                <a:ea typeface="Calibri"/>
                <a:cs typeface="Times New Roman"/>
              </a:rPr>
              <a:t>: من الضروري أي يكون المشتغل بالعلاقات العامة ملما بفنون الاتصال الجماهيري بما فيها الصحافة. كصياغة الأخبار وإجراء التحقيقات </a:t>
            </a:r>
            <a:r>
              <a:rPr lang="ar-SA" sz="3000" b="1" dirty="0" smtClean="0">
                <a:solidFill>
                  <a:prstClr val="black"/>
                </a:solidFill>
                <a:ea typeface="Calibri"/>
                <a:cs typeface="Times New Roman"/>
              </a:rPr>
              <a:t>والمقابلات</a:t>
            </a:r>
            <a:r>
              <a:rPr lang="ar-EG" sz="3000" b="1" dirty="0" smtClean="0">
                <a:solidFill>
                  <a:prstClr val="black"/>
                </a:solidFill>
                <a:ea typeface="Calibri"/>
                <a:cs typeface="Times New Roman"/>
              </a:rPr>
              <a:t>.</a:t>
            </a:r>
          </a:p>
          <a:p>
            <a:pPr marL="342900" marR="0" lvl="0" indent="-342900" algn="just" rtl="1">
              <a:spcBef>
                <a:spcPts val="0"/>
              </a:spcBef>
              <a:spcAft>
                <a:spcPts val="0"/>
              </a:spcAft>
              <a:buFont typeface="+mj-lt"/>
              <a:buAutoNum type="arabicPeriod" startAt="3"/>
            </a:pPr>
            <a:r>
              <a:rPr lang="ar-SA" sz="3200" b="1" dirty="0">
                <a:ln w="9525" cap="rnd" cmpd="sng" algn="ctr">
                  <a:solidFill>
                    <a:srgbClr val="000000"/>
                  </a:solidFill>
                  <a:prstDash val="solid"/>
                  <a:bevel/>
                </a:ln>
                <a:latin typeface="Calibri"/>
                <a:ea typeface="Calibri"/>
                <a:cs typeface="Times New Roman"/>
              </a:rPr>
              <a:t>علم الدلالة</a:t>
            </a:r>
            <a:r>
              <a:rPr lang="ar-SA" sz="3200" b="1" dirty="0">
                <a:latin typeface="Calibri"/>
                <a:ea typeface="Calibri"/>
                <a:cs typeface="Times New Roman"/>
              </a:rPr>
              <a:t>: إن الإلمام بعلم الدلالة ضروري جدا لأنه من شأنه أن يوضح اختلاف مدلولات الألفاظ المستخدمة في كل لغة من فرد لآخر ومن جماعة لأخرى ومن زمن </a:t>
            </a:r>
            <a:r>
              <a:rPr lang="ar-SA" sz="3200" b="1" dirty="0" smtClean="0">
                <a:latin typeface="Calibri"/>
                <a:ea typeface="Calibri"/>
                <a:cs typeface="Times New Roman"/>
              </a:rPr>
              <a:t>لآخر.</a:t>
            </a:r>
            <a:endParaRPr lang="ar-EG" sz="2000" b="1" dirty="0" smtClean="0">
              <a:latin typeface="Calibri"/>
              <a:ea typeface="Calibri"/>
              <a:cs typeface="Arial"/>
            </a:endParaRPr>
          </a:p>
          <a:p>
            <a:pPr marL="342900" marR="0" lvl="0" indent="-342900" algn="just" rtl="1">
              <a:spcBef>
                <a:spcPts val="0"/>
              </a:spcBef>
              <a:spcAft>
                <a:spcPts val="0"/>
              </a:spcAft>
              <a:buFont typeface="+mj-lt"/>
              <a:buAutoNum type="arabicPeriod" startAt="3"/>
            </a:pPr>
            <a:r>
              <a:rPr lang="ar-SA" sz="3200" b="1" dirty="0" smtClean="0">
                <a:ln w="9525" cap="rnd" cmpd="sng" algn="ctr">
                  <a:solidFill>
                    <a:srgbClr val="000000"/>
                  </a:solidFill>
                  <a:prstDash val="solid"/>
                  <a:bevel/>
                </a:ln>
                <a:ea typeface="Calibri"/>
                <a:cs typeface="Times New Roman"/>
              </a:rPr>
              <a:t>العلوم </a:t>
            </a:r>
            <a:r>
              <a:rPr lang="ar-SA" sz="3200" b="1" dirty="0">
                <a:ln w="9525" cap="rnd" cmpd="sng" algn="ctr">
                  <a:solidFill>
                    <a:srgbClr val="000000"/>
                  </a:solidFill>
                  <a:prstDash val="solid"/>
                  <a:bevel/>
                </a:ln>
                <a:ea typeface="Calibri"/>
                <a:cs typeface="Times New Roman"/>
              </a:rPr>
              <a:t>الإنسانية</a:t>
            </a:r>
            <a:r>
              <a:rPr lang="ar-SA" sz="3200" b="1" dirty="0">
                <a:ea typeface="Calibri"/>
                <a:cs typeface="Times New Roman"/>
              </a:rPr>
              <a:t>: </a:t>
            </a:r>
            <a:r>
              <a:rPr lang="ar-SA" sz="3200" b="1" dirty="0" smtClean="0">
                <a:ea typeface="Calibri"/>
                <a:cs typeface="Times New Roman"/>
              </a:rPr>
              <a:t>من </a:t>
            </a:r>
            <a:r>
              <a:rPr lang="ar-SA" sz="3200" b="1" dirty="0">
                <a:ea typeface="Calibri"/>
                <a:cs typeface="Times New Roman"/>
              </a:rPr>
              <a:t>الضروري على خبير العلاقات العامة أن يكون مطلعا على جملة من العلوم الإنسانية بما فيها: علم النفس، الاجتماع، الاقتصاد والإدارة. لأن التأثير في الأفراد يتطلب معرفة خصائص النفس البشرية ودوافع سلوكها </a:t>
            </a:r>
            <a:r>
              <a:rPr lang="ar-EG" sz="3200" b="1" dirty="0" smtClean="0">
                <a:ea typeface="Calibri"/>
                <a:cs typeface="Times New Roman"/>
              </a:rPr>
              <a:t>.</a:t>
            </a:r>
            <a:endParaRPr lang="en-US" sz="3000" b="1" kern="1400" spc="25" dirty="0">
              <a:solidFill>
                <a:srgbClr val="FF0000"/>
              </a:solidFill>
              <a:effectLst>
                <a:outerShdw blurRad="38100" dist="38100" dir="2700000" algn="tl">
                  <a:srgbClr val="000000">
                    <a:alpha val="43137"/>
                  </a:srgbClr>
                </a:outerShdw>
              </a:effectLst>
              <a:latin typeface="Cambria"/>
              <a:ea typeface="Times New Roman"/>
              <a:cs typeface="Times New Roman"/>
            </a:endParaRPr>
          </a:p>
          <a:p>
            <a:pPr marL="0" indent="0" algn="just" rtl="1">
              <a:buNone/>
            </a:pPr>
            <a:endParaRPr lang="en-US" b="1" dirty="0"/>
          </a:p>
        </p:txBody>
      </p:sp>
    </p:spTree>
    <p:extLst>
      <p:ext uri="{BB962C8B-B14F-4D97-AF65-F5344CB8AC3E}">
        <p14:creationId xmlns:p14="http://schemas.microsoft.com/office/powerpoint/2010/main" val="254916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836712"/>
            <a:ext cx="8363272" cy="5518213"/>
          </a:xfrm>
        </p:spPr>
        <p:style>
          <a:lnRef idx="1">
            <a:schemeClr val="accent4"/>
          </a:lnRef>
          <a:fillRef idx="2">
            <a:schemeClr val="accent4"/>
          </a:fillRef>
          <a:effectRef idx="1">
            <a:schemeClr val="accent4"/>
          </a:effectRef>
          <a:fontRef idx="minor">
            <a:schemeClr val="dk1"/>
          </a:fontRef>
        </p:style>
        <p:txBody>
          <a:bodyPr>
            <a:normAutofit/>
          </a:bodyPr>
          <a:lstStyle/>
          <a:p>
            <a:pPr marL="0" marR="0" lvl="0" indent="0" algn="ctr" rtl="1">
              <a:lnSpc>
                <a:spcPct val="130000"/>
              </a:lnSpc>
              <a:spcBef>
                <a:spcPts val="0"/>
              </a:spcBef>
              <a:spcAft>
                <a:spcPts val="0"/>
              </a:spcAft>
              <a:buNone/>
            </a:pPr>
            <a:r>
              <a:rPr lang="ar-EG" sz="2800" b="1" dirty="0" smtClean="0">
                <a:ln w="9525" cap="rnd" cmpd="sng" algn="ctr">
                  <a:solidFill>
                    <a:srgbClr val="000000"/>
                  </a:solidFill>
                  <a:prstDash val="solid"/>
                  <a:bevel/>
                </a:ln>
                <a:solidFill>
                  <a:srgbClr val="FF0000"/>
                </a:solidFill>
                <a:latin typeface="Calibri"/>
                <a:ea typeface="Calibri"/>
                <a:cs typeface="Times New Roman"/>
              </a:rPr>
              <a:t>10</a:t>
            </a:r>
          </a:p>
          <a:p>
            <a:pPr marL="514350" marR="0" lvl="0" indent="-514350" algn="justLow" rtl="1">
              <a:lnSpc>
                <a:spcPct val="130000"/>
              </a:lnSpc>
              <a:spcBef>
                <a:spcPts val="0"/>
              </a:spcBef>
              <a:spcAft>
                <a:spcPts val="0"/>
              </a:spcAft>
              <a:buFont typeface="+mj-lt"/>
              <a:buAutoNum type="arabicPeriod" startAt="6"/>
            </a:pPr>
            <a:r>
              <a:rPr lang="ar-SA" sz="2800" b="1" dirty="0" smtClean="0">
                <a:ln w="9525" cap="rnd" cmpd="sng" algn="ctr">
                  <a:solidFill>
                    <a:srgbClr val="000000"/>
                  </a:solidFill>
                  <a:prstDash val="solid"/>
                  <a:bevel/>
                </a:ln>
                <a:latin typeface="Calibri"/>
                <a:ea typeface="Calibri"/>
                <a:cs typeface="Times New Roman"/>
              </a:rPr>
              <a:t>أصول </a:t>
            </a:r>
            <a:r>
              <a:rPr lang="ar-SA" sz="2800" b="1" dirty="0">
                <a:ln w="9525" cap="rnd" cmpd="sng" algn="ctr">
                  <a:solidFill>
                    <a:srgbClr val="000000"/>
                  </a:solidFill>
                  <a:prstDash val="solid"/>
                  <a:bevel/>
                </a:ln>
                <a:latin typeface="Calibri"/>
                <a:ea typeface="Calibri"/>
                <a:cs typeface="Times New Roman"/>
              </a:rPr>
              <a:t>البحث العلمي</a:t>
            </a:r>
            <a:r>
              <a:rPr lang="ar-SA" sz="2800" b="1" dirty="0">
                <a:latin typeface="Calibri"/>
                <a:ea typeface="Calibri"/>
                <a:cs typeface="Times New Roman"/>
              </a:rPr>
              <a:t>: إن مهمة التعرف على الرأي العام وفعالية </a:t>
            </a:r>
            <a:r>
              <a:rPr lang="ar-SA" sz="2800" b="1" dirty="0" smtClean="0">
                <a:latin typeface="Calibri"/>
                <a:ea typeface="Calibri"/>
                <a:cs typeface="Times New Roman"/>
              </a:rPr>
              <a:t>النشاط</a:t>
            </a:r>
            <a:r>
              <a:rPr lang="ar-EG" sz="2800" b="1" dirty="0" smtClean="0">
                <a:latin typeface="Calibri"/>
                <a:ea typeface="Calibri"/>
                <a:cs typeface="Times New Roman"/>
              </a:rPr>
              <a:t> </a:t>
            </a:r>
            <a:r>
              <a:rPr lang="ar-SA" sz="2800" b="1" dirty="0" smtClean="0">
                <a:latin typeface="Calibri"/>
                <a:ea typeface="Calibri"/>
                <a:cs typeface="Times New Roman"/>
              </a:rPr>
              <a:t>الإعلامي </a:t>
            </a:r>
            <a:r>
              <a:rPr lang="ar-SA" sz="2800" b="1" dirty="0">
                <a:latin typeface="Calibri"/>
                <a:ea typeface="Calibri"/>
                <a:cs typeface="Times New Roman"/>
              </a:rPr>
              <a:t>لا تتم إلا بالأسلوب العلمي، ولهذا فإن مؤهل التمكن من البحوث العلمية لا غنى عنه.</a:t>
            </a:r>
            <a:endParaRPr lang="en-US" sz="1800" dirty="0">
              <a:latin typeface="Calibri"/>
              <a:ea typeface="Calibri"/>
              <a:cs typeface="Arial"/>
            </a:endParaRPr>
          </a:p>
          <a:p>
            <a:pPr marL="342900" marR="0" lvl="0" indent="-342900" algn="justLow" rtl="1">
              <a:lnSpc>
                <a:spcPct val="130000"/>
              </a:lnSpc>
              <a:spcBef>
                <a:spcPts val="0"/>
              </a:spcBef>
              <a:spcAft>
                <a:spcPts val="0"/>
              </a:spcAft>
              <a:buFont typeface="+mj-lt"/>
              <a:buAutoNum type="arabicPeriod" startAt="6"/>
            </a:pPr>
            <a:r>
              <a:rPr lang="ar-SA" sz="2800" b="1" dirty="0">
                <a:ln w="9525" cap="rnd" cmpd="sng" algn="ctr">
                  <a:solidFill>
                    <a:srgbClr val="000000"/>
                  </a:solidFill>
                  <a:prstDash val="solid"/>
                  <a:bevel/>
                </a:ln>
                <a:latin typeface="Calibri"/>
                <a:ea typeface="Calibri"/>
                <a:cs typeface="Times New Roman"/>
              </a:rPr>
              <a:t>الإحصاء</a:t>
            </a:r>
            <a:r>
              <a:rPr lang="ar-SA" sz="2800" b="1" dirty="0">
                <a:latin typeface="Calibri"/>
                <a:ea typeface="Calibri"/>
                <a:cs typeface="Times New Roman"/>
              </a:rPr>
              <a:t>: إذا كانت العلاقات العامة كنشاط يعتمد على جمع المعلومات وتبويبها وتحليلها واستخلاص النتائج منها فإن الإلمام بالأساليب الإحصائية ضروري جدا ما دام وظيفة البحث الحجر الأساسي لنشاط العلاقات العامة. </a:t>
            </a:r>
            <a:endParaRPr lang="en-US" sz="1800" dirty="0">
              <a:latin typeface="Calibri"/>
              <a:ea typeface="Calibri"/>
              <a:cs typeface="Arial"/>
            </a:endParaRPr>
          </a:p>
          <a:p>
            <a:endParaRPr lang="en-US" dirty="0"/>
          </a:p>
        </p:txBody>
      </p:sp>
    </p:spTree>
    <p:extLst>
      <p:ext uri="{BB962C8B-B14F-4D97-AF65-F5344CB8AC3E}">
        <p14:creationId xmlns:p14="http://schemas.microsoft.com/office/powerpoint/2010/main" val="6634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836712"/>
            <a:ext cx="8291264" cy="5518213"/>
          </a:xfrm>
        </p:spPr>
        <p:style>
          <a:lnRef idx="1">
            <a:schemeClr val="accent3"/>
          </a:lnRef>
          <a:fillRef idx="2">
            <a:schemeClr val="accent3"/>
          </a:fillRef>
          <a:effectRef idx="1">
            <a:schemeClr val="accent3"/>
          </a:effectRef>
          <a:fontRef idx="minor">
            <a:schemeClr val="dk1"/>
          </a:fontRef>
        </p:style>
        <p:txBody>
          <a:bodyPr>
            <a:normAutofit/>
          </a:bodyPr>
          <a:lstStyle/>
          <a:p>
            <a:pPr marL="0" lvl="0" indent="0" algn="ctr">
              <a:buClr>
                <a:srgbClr val="0BD0D9"/>
              </a:buClr>
              <a:buNone/>
            </a:pPr>
            <a:r>
              <a:rPr lang="ar-EG" sz="4400" b="1" dirty="0" smtClean="0">
                <a:solidFill>
                  <a:srgbClr val="FF0000"/>
                </a:solidFill>
                <a:cs typeface="PT Bold Heading" pitchFamily="2" charset="-78"/>
              </a:rPr>
              <a:t>10</a:t>
            </a:r>
            <a:endParaRPr lang="en-US" sz="4400" b="1" dirty="0">
              <a:solidFill>
                <a:srgbClr val="FF0000"/>
              </a:solidFill>
              <a:cs typeface="PT Bold Heading" pitchFamily="2" charset="-78"/>
            </a:endParaRPr>
          </a:p>
          <a:p>
            <a:pPr marL="0" lvl="0" indent="0" algn="ctr">
              <a:buClr>
                <a:srgbClr val="0BD0D9"/>
              </a:buClr>
              <a:buNone/>
            </a:pPr>
            <a:r>
              <a:rPr lang="en-US" sz="4400" b="1" dirty="0">
                <a:solidFill>
                  <a:srgbClr val="FF0000"/>
                </a:solidFill>
                <a:cs typeface="PT Bold Heading" pitchFamily="2" charset="-78"/>
              </a:rPr>
              <a:t>Thanks a lot…….</a:t>
            </a:r>
          </a:p>
          <a:p>
            <a:pPr marL="0" lvl="0" indent="0" algn="ctr">
              <a:buClr>
                <a:srgbClr val="0BD0D9"/>
              </a:buClr>
              <a:buNone/>
            </a:pPr>
            <a:r>
              <a:rPr lang="en-US" sz="4400" b="1" dirty="0">
                <a:solidFill>
                  <a:srgbClr val="FF0000"/>
                </a:solidFill>
                <a:cs typeface="PT Bold Heading" pitchFamily="2" charset="-78"/>
              </a:rPr>
              <a:t>Dr. </a:t>
            </a:r>
            <a:r>
              <a:rPr lang="en-US" sz="4400" b="1" dirty="0" err="1">
                <a:solidFill>
                  <a:srgbClr val="FF0000"/>
                </a:solidFill>
                <a:cs typeface="PT Bold Heading" pitchFamily="2" charset="-78"/>
              </a:rPr>
              <a:t>Ghada</a:t>
            </a:r>
            <a:r>
              <a:rPr lang="en-US" sz="4400" b="1" dirty="0">
                <a:solidFill>
                  <a:srgbClr val="FF0000"/>
                </a:solidFill>
                <a:cs typeface="PT Bold Heading" pitchFamily="2" charset="-78"/>
              </a:rPr>
              <a:t> </a:t>
            </a:r>
            <a:r>
              <a:rPr lang="en-US" sz="4400" b="1" dirty="0" err="1">
                <a:solidFill>
                  <a:srgbClr val="FF0000"/>
                </a:solidFill>
                <a:cs typeface="PT Bold Heading" pitchFamily="2" charset="-78"/>
              </a:rPr>
              <a:t>Mamdouh</a:t>
            </a:r>
            <a:endParaRPr lang="en-US" sz="4400" b="1" dirty="0">
              <a:solidFill>
                <a:srgbClr val="FF0000"/>
              </a:solidFill>
              <a:cs typeface="PT Bold Heading" pitchFamily="2" charset="-78"/>
            </a:endParaRPr>
          </a:p>
          <a:p>
            <a:pPr marL="0" lvl="0" indent="0" algn="ctr">
              <a:buClr>
                <a:srgbClr val="0BD0D9"/>
              </a:buClr>
              <a:buNone/>
            </a:pPr>
            <a:r>
              <a:rPr lang="ar-EG" sz="4400" b="1" dirty="0">
                <a:solidFill>
                  <a:srgbClr val="FF0000"/>
                </a:solidFill>
                <a:cs typeface="PT Bold Heading" pitchFamily="2" charset="-78"/>
              </a:rPr>
              <a:t>للتواصل:</a:t>
            </a:r>
          </a:p>
          <a:p>
            <a:pPr marL="0" lvl="0" indent="0" algn="ctr">
              <a:buClr>
                <a:srgbClr val="0BD0D9"/>
              </a:buClr>
              <a:buNone/>
            </a:pPr>
            <a:r>
              <a:rPr lang="en-US" sz="4400" b="1" dirty="0">
                <a:solidFill>
                  <a:srgbClr val="FF0000"/>
                </a:solidFill>
                <a:cs typeface="PT Bold Heading" pitchFamily="2" charset="-78"/>
              </a:rPr>
              <a:t>Ghada420.gms@gmail.com</a:t>
            </a:r>
            <a:endParaRPr lang="ar-EG" sz="4400" b="1" dirty="0">
              <a:solidFill>
                <a:srgbClr val="FF0000"/>
              </a:solidFill>
              <a:cs typeface="PT Bold Heading" pitchFamily="2" charset="-78"/>
            </a:endParaRPr>
          </a:p>
          <a:p>
            <a:pPr lvl="0">
              <a:buClr>
                <a:srgbClr val="0BD0D9"/>
              </a:buClr>
            </a:pPr>
            <a:endParaRPr lang="en-US" dirty="0">
              <a:solidFill>
                <a:prstClr val="black"/>
              </a:solidFill>
            </a:endParaRPr>
          </a:p>
          <a:p>
            <a:pPr marL="0" indent="0" algn="ctr" rtl="1">
              <a:buNone/>
            </a:pPr>
            <a:endParaRPr lang="ar-EG"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14949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1745319"/>
            <a:ext cx="8363272" cy="4892788"/>
          </a:xfrm>
        </p:spPr>
        <p:style>
          <a:lnRef idx="1">
            <a:schemeClr val="accent4"/>
          </a:lnRef>
          <a:fillRef idx="2">
            <a:schemeClr val="accent4"/>
          </a:fillRef>
          <a:effectRef idx="1">
            <a:schemeClr val="accent4"/>
          </a:effectRef>
          <a:fontRef idx="minor">
            <a:schemeClr val="dk1"/>
          </a:fontRef>
        </p:style>
        <p:txBody>
          <a:bodyPr>
            <a:noAutofit/>
          </a:bodyPr>
          <a:lstStyle/>
          <a:p>
            <a:pPr marL="0" marR="0" algn="r" rtl="1">
              <a:spcBef>
                <a:spcPts val="0"/>
              </a:spcBef>
              <a:spcAft>
                <a:spcPts val="1500"/>
              </a:spcAft>
            </a:pPr>
            <a:r>
              <a:rPr lang="ar-SA" sz="3600" b="1" kern="1400" spc="25" dirty="0">
                <a:solidFill>
                  <a:srgbClr val="17365D"/>
                </a:solidFill>
                <a:latin typeface="Cambria"/>
                <a:ea typeface="Times New Roman"/>
                <a:cs typeface="Times New Roman"/>
              </a:rPr>
              <a:t>أولا/ المبادئ المتعلقة بممارسة النشاط</a:t>
            </a:r>
            <a:r>
              <a:rPr lang="en-US" sz="3600" b="1" kern="1400" spc="25" dirty="0">
                <a:solidFill>
                  <a:srgbClr val="17365D"/>
                </a:solidFill>
                <a:latin typeface="Times New Roman"/>
                <a:ea typeface="Times New Roman"/>
                <a:cs typeface="Times New Roman"/>
              </a:rPr>
              <a:t> :</a:t>
            </a:r>
            <a:endParaRPr lang="en-US" sz="4800" kern="1400" spc="25" dirty="0">
              <a:solidFill>
                <a:srgbClr val="17365D"/>
              </a:solidFill>
              <a:latin typeface="Cambria"/>
              <a:ea typeface="Times New Roman"/>
              <a:cs typeface="Times New Roman"/>
            </a:endParaRPr>
          </a:p>
          <a:p>
            <a:pPr marL="342900" marR="0" lvl="0" indent="-342900" algn="justLow" rtl="1">
              <a:spcBef>
                <a:spcPts val="0"/>
              </a:spcBef>
              <a:spcAft>
                <a:spcPts val="0"/>
              </a:spcAft>
              <a:buFont typeface="+mj-lt"/>
              <a:buAutoNum type="arabicPeriod"/>
            </a:pPr>
            <a:r>
              <a:rPr lang="ar-SA" sz="3600" b="1" dirty="0" err="1">
                <a:ln w="9525" cap="rnd" cmpd="sng" algn="ctr">
                  <a:solidFill>
                    <a:srgbClr val="000000"/>
                  </a:solidFill>
                  <a:prstDash val="solid"/>
                  <a:bevel/>
                </a:ln>
                <a:latin typeface="Calibri"/>
                <a:ea typeface="Calibri"/>
                <a:cs typeface="Times New Roman"/>
              </a:rPr>
              <a:t>المسؤولیة</a:t>
            </a:r>
            <a:r>
              <a:rPr lang="ar-SA" sz="3600" b="1" dirty="0">
                <a:ln w="9525" cap="rnd" cmpd="sng" algn="ctr">
                  <a:solidFill>
                    <a:srgbClr val="000000"/>
                  </a:solidFill>
                  <a:prstDash val="solid"/>
                  <a:bevel/>
                </a:ln>
                <a:latin typeface="Calibri"/>
                <a:ea typeface="Calibri"/>
                <a:cs typeface="Times New Roman"/>
              </a:rPr>
              <a:t> </a:t>
            </a:r>
            <a:r>
              <a:rPr lang="ar-SA" sz="3600" b="1" dirty="0" err="1">
                <a:ln w="9525" cap="rnd" cmpd="sng" algn="ctr">
                  <a:solidFill>
                    <a:srgbClr val="000000"/>
                  </a:solidFill>
                  <a:prstDash val="solid"/>
                  <a:bevel/>
                </a:ln>
                <a:latin typeface="Calibri"/>
                <a:ea typeface="Calibri"/>
                <a:cs typeface="Times New Roman"/>
              </a:rPr>
              <a:t>الاجتماعیة</a:t>
            </a:r>
            <a:r>
              <a:rPr lang="ar-SA" sz="3600" b="1" dirty="0">
                <a:ln w="9525" cap="rnd" cmpd="sng" algn="ctr">
                  <a:solidFill>
                    <a:srgbClr val="000000"/>
                  </a:solidFill>
                  <a:prstDash val="solid"/>
                  <a:bevel/>
                </a:ln>
                <a:latin typeface="Calibri"/>
                <a:ea typeface="Calibri"/>
                <a:cs typeface="Times New Roman"/>
              </a:rPr>
              <a:t> </a:t>
            </a:r>
            <a:r>
              <a:rPr lang="ar-SA" sz="3600" b="1" dirty="0" smtClean="0">
                <a:ln w="9525" cap="rnd" cmpd="sng" algn="ctr">
                  <a:solidFill>
                    <a:srgbClr val="000000"/>
                  </a:solidFill>
                  <a:prstDash val="solid"/>
                  <a:bevel/>
                </a:ln>
                <a:latin typeface="Calibri"/>
                <a:ea typeface="Calibri"/>
                <a:cs typeface="Times New Roman"/>
              </a:rPr>
              <a:t>للمؤسسات</a:t>
            </a:r>
            <a:r>
              <a:rPr lang="ar-EG" sz="3600" b="1" dirty="0" smtClean="0">
                <a:ln w="9525" cap="rnd" cmpd="sng" algn="ctr">
                  <a:solidFill>
                    <a:srgbClr val="000000"/>
                  </a:solidFill>
                  <a:prstDash val="solid"/>
                  <a:bevel/>
                </a:ln>
                <a:latin typeface="Calibri"/>
                <a:ea typeface="Calibri"/>
                <a:cs typeface="Times New Roman"/>
              </a:rPr>
              <a:t>.</a:t>
            </a:r>
            <a:r>
              <a:rPr lang="ar-SA" sz="3600" b="1" dirty="0" smtClean="0">
                <a:ln w="9525" cap="rnd" cmpd="sng" algn="ctr">
                  <a:solidFill>
                    <a:srgbClr val="000000"/>
                  </a:solidFill>
                  <a:prstDash val="solid"/>
                  <a:bevel/>
                </a:ln>
                <a:latin typeface="Calibri"/>
                <a:ea typeface="Calibri"/>
                <a:cs typeface="Times New Roman"/>
              </a:rPr>
              <a:t> </a:t>
            </a:r>
            <a:endParaRPr lang="ar-EG" sz="2400" dirty="0" smtClean="0">
              <a:latin typeface="Calibri"/>
              <a:ea typeface="Calibri"/>
              <a:cs typeface="Arial"/>
            </a:endParaRPr>
          </a:p>
          <a:p>
            <a:pPr marL="342900" marR="0" lvl="0" indent="-342900" algn="justLow" rtl="1">
              <a:spcBef>
                <a:spcPts val="0"/>
              </a:spcBef>
              <a:spcAft>
                <a:spcPts val="0"/>
              </a:spcAft>
              <a:buFont typeface="+mj-lt"/>
              <a:buAutoNum type="arabicPeriod"/>
            </a:pPr>
            <a:r>
              <a:rPr lang="ar-SA" sz="3600" b="1" dirty="0" smtClean="0">
                <a:ln w="9525" cap="rnd" cmpd="sng" algn="ctr">
                  <a:solidFill>
                    <a:srgbClr val="000000"/>
                  </a:solidFill>
                  <a:prstDash val="solid"/>
                  <a:bevel/>
                </a:ln>
                <a:ea typeface="Calibri"/>
                <a:cs typeface="Times New Roman"/>
              </a:rPr>
              <a:t>احترام </a:t>
            </a:r>
            <a:r>
              <a:rPr lang="ar-SA" sz="3600" b="1" dirty="0">
                <a:ln w="9525" cap="rnd" cmpd="sng" algn="ctr">
                  <a:solidFill>
                    <a:srgbClr val="000000"/>
                  </a:solidFill>
                  <a:prstDash val="solid"/>
                  <a:bevel/>
                </a:ln>
                <a:ea typeface="Calibri"/>
                <a:cs typeface="Times New Roman"/>
              </a:rPr>
              <a:t>رأي الفرد </a:t>
            </a:r>
            <a:r>
              <a:rPr lang="ar-SA" sz="3600" b="1" dirty="0" err="1">
                <a:ln w="9525" cap="rnd" cmpd="sng" algn="ctr">
                  <a:solidFill>
                    <a:srgbClr val="000000"/>
                  </a:solidFill>
                  <a:prstDash val="solid"/>
                  <a:bevel/>
                </a:ln>
                <a:ea typeface="Calibri"/>
                <a:cs typeface="Times New Roman"/>
              </a:rPr>
              <a:t>والإیمان</a:t>
            </a:r>
            <a:r>
              <a:rPr lang="ar-SA" sz="3600" b="1" dirty="0">
                <a:ln w="9525" cap="rnd" cmpd="sng" algn="ctr">
                  <a:solidFill>
                    <a:srgbClr val="000000"/>
                  </a:solidFill>
                  <a:prstDash val="solid"/>
                  <a:bevel/>
                </a:ln>
                <a:ea typeface="Calibri"/>
                <a:cs typeface="Times New Roman"/>
              </a:rPr>
              <a:t> بقوة الرأي </a:t>
            </a:r>
            <a:r>
              <a:rPr lang="ar-SA" sz="3600" b="1" dirty="0" smtClean="0">
                <a:ln w="9525" cap="rnd" cmpd="sng" algn="ctr">
                  <a:solidFill>
                    <a:srgbClr val="000000"/>
                  </a:solidFill>
                  <a:prstDash val="solid"/>
                  <a:bevel/>
                </a:ln>
                <a:ea typeface="Calibri"/>
                <a:cs typeface="Times New Roman"/>
              </a:rPr>
              <a:t>العام</a:t>
            </a:r>
            <a:r>
              <a:rPr lang="ar-EG" sz="3600" b="1" dirty="0" smtClean="0">
                <a:ln w="9525" cap="rnd" cmpd="sng" algn="ctr">
                  <a:solidFill>
                    <a:srgbClr val="000000"/>
                  </a:solidFill>
                  <a:prstDash val="solid"/>
                  <a:bevel/>
                </a:ln>
                <a:ea typeface="Calibri"/>
                <a:cs typeface="Times New Roman"/>
              </a:rPr>
              <a:t>.</a:t>
            </a:r>
          </a:p>
          <a:p>
            <a:pPr marL="342900" marR="0" lvl="0" indent="-342900" algn="justLow" rtl="1">
              <a:spcBef>
                <a:spcPts val="0"/>
              </a:spcBef>
              <a:spcAft>
                <a:spcPts val="0"/>
              </a:spcAft>
              <a:buFont typeface="+mj-lt"/>
              <a:buAutoNum type="arabicPeriod"/>
            </a:pPr>
            <a:r>
              <a:rPr lang="ar-SA" sz="3600" b="1" dirty="0">
                <a:ln w="9525" cap="rnd" cmpd="sng" algn="ctr">
                  <a:solidFill>
                    <a:srgbClr val="000000"/>
                  </a:solidFill>
                  <a:prstDash val="solid"/>
                  <a:bevel/>
                </a:ln>
                <a:latin typeface="Calibri"/>
                <a:ea typeface="Calibri"/>
                <a:cs typeface="Times New Roman"/>
              </a:rPr>
              <a:t>مبدأ كشف المعلومات </a:t>
            </a:r>
            <a:r>
              <a:rPr lang="ar-SA" sz="3600" b="1" dirty="0" err="1" smtClean="0">
                <a:ln w="9525" cap="rnd" cmpd="sng" algn="ctr">
                  <a:solidFill>
                    <a:srgbClr val="000000"/>
                  </a:solidFill>
                  <a:prstDash val="solid"/>
                  <a:bevel/>
                </a:ln>
                <a:latin typeface="Calibri"/>
                <a:ea typeface="Calibri"/>
                <a:cs typeface="Times New Roman"/>
              </a:rPr>
              <a:t>للجمھور</a:t>
            </a:r>
            <a:r>
              <a:rPr lang="ar-EG" sz="3600" b="1" dirty="0" smtClean="0">
                <a:ln w="9525" cap="rnd" cmpd="sng" algn="ctr">
                  <a:solidFill>
                    <a:srgbClr val="000000"/>
                  </a:solidFill>
                  <a:prstDash val="solid"/>
                  <a:bevel/>
                </a:ln>
                <a:latin typeface="Calibri"/>
                <a:ea typeface="Calibri"/>
                <a:cs typeface="Times New Roman"/>
              </a:rPr>
              <a:t>.</a:t>
            </a:r>
            <a:endParaRPr lang="en-US" sz="2400" dirty="0">
              <a:latin typeface="Calibri"/>
              <a:ea typeface="Calibri"/>
              <a:cs typeface="Arial"/>
            </a:endParaRPr>
          </a:p>
          <a:p>
            <a:pPr marL="342900" marR="0" lvl="0" indent="-342900" algn="justLow" rtl="1">
              <a:spcBef>
                <a:spcPts val="0"/>
              </a:spcBef>
              <a:spcAft>
                <a:spcPts val="0"/>
              </a:spcAft>
              <a:buFont typeface="+mj-lt"/>
              <a:buAutoNum type="arabicPeriod"/>
            </a:pPr>
            <a:r>
              <a:rPr lang="ar-SA" sz="3600" b="1" dirty="0">
                <a:ln w="9525" cap="rnd" cmpd="sng" algn="ctr">
                  <a:solidFill>
                    <a:srgbClr val="000000"/>
                  </a:solidFill>
                  <a:prstDash val="solid"/>
                  <a:bevel/>
                </a:ln>
                <a:latin typeface="Calibri"/>
                <a:ea typeface="Calibri"/>
                <a:cs typeface="Times New Roman"/>
              </a:rPr>
              <a:t>الالتزام بمبادئ الأخلاق </a:t>
            </a:r>
            <a:r>
              <a:rPr lang="ar-SA" sz="3600" b="1" dirty="0" err="1" smtClean="0">
                <a:ln w="9525" cap="rnd" cmpd="sng" algn="ctr">
                  <a:solidFill>
                    <a:srgbClr val="000000"/>
                  </a:solidFill>
                  <a:prstDash val="solid"/>
                  <a:bevel/>
                </a:ln>
                <a:latin typeface="Calibri"/>
                <a:ea typeface="Calibri"/>
                <a:cs typeface="Times New Roman"/>
              </a:rPr>
              <a:t>السلیمة</a:t>
            </a:r>
            <a:r>
              <a:rPr lang="ar-EG" sz="3600" b="1" dirty="0" smtClean="0">
                <a:ln w="9525" cap="rnd" cmpd="sng" algn="ctr">
                  <a:solidFill>
                    <a:srgbClr val="000000"/>
                  </a:solidFill>
                  <a:prstDash val="solid"/>
                  <a:bevel/>
                </a:ln>
                <a:latin typeface="Calibri"/>
                <a:ea typeface="Calibri"/>
                <a:cs typeface="Times New Roman"/>
              </a:rPr>
              <a:t>.</a:t>
            </a:r>
            <a:endParaRPr lang="en-US" sz="2400" dirty="0">
              <a:latin typeface="Calibri"/>
              <a:ea typeface="Calibri"/>
              <a:cs typeface="Arial"/>
            </a:endParaRPr>
          </a:p>
          <a:p>
            <a:pPr marL="342900" marR="0" lvl="0" indent="-342900" algn="r" rtl="1">
              <a:spcBef>
                <a:spcPts val="0"/>
              </a:spcBef>
              <a:spcAft>
                <a:spcPts val="0"/>
              </a:spcAft>
              <a:buFont typeface="+mj-lt"/>
              <a:buAutoNum type="arabicPeriod"/>
            </a:pPr>
            <a:r>
              <a:rPr lang="ar-SA" sz="3600" b="1" dirty="0">
                <a:ln w="9525" cap="rnd" cmpd="sng" algn="ctr">
                  <a:solidFill>
                    <a:srgbClr val="000000"/>
                  </a:solidFill>
                  <a:prstDash val="solid"/>
                  <a:bevel/>
                </a:ln>
                <a:latin typeface="Calibri"/>
                <a:ea typeface="Calibri"/>
                <a:cs typeface="Times New Roman"/>
              </a:rPr>
              <a:t>العلاقات العامة تبدأ من الداخل إلى </a:t>
            </a:r>
            <a:r>
              <a:rPr lang="ar-SA" sz="3600" b="1" dirty="0" smtClean="0">
                <a:ln w="9525" cap="rnd" cmpd="sng" algn="ctr">
                  <a:solidFill>
                    <a:srgbClr val="000000"/>
                  </a:solidFill>
                  <a:prstDash val="solid"/>
                  <a:bevel/>
                </a:ln>
                <a:latin typeface="Calibri"/>
                <a:ea typeface="Calibri"/>
                <a:cs typeface="Times New Roman"/>
              </a:rPr>
              <a:t>الخارج</a:t>
            </a:r>
            <a:r>
              <a:rPr lang="ar-EG" sz="3600" b="1" dirty="0" smtClean="0">
                <a:ln w="9525" cap="rnd" cmpd="sng" algn="ctr">
                  <a:solidFill>
                    <a:srgbClr val="000000"/>
                  </a:solidFill>
                  <a:prstDash val="solid"/>
                  <a:bevel/>
                </a:ln>
                <a:latin typeface="Calibri"/>
                <a:ea typeface="Calibri"/>
                <a:cs typeface="Times New Roman"/>
              </a:rPr>
              <a:t>,</a:t>
            </a:r>
            <a:endParaRPr lang="en-US" sz="2400" dirty="0">
              <a:latin typeface="Calibri"/>
              <a:ea typeface="Calibri"/>
              <a:cs typeface="Arial"/>
            </a:endParaRPr>
          </a:p>
          <a:p>
            <a:pPr marL="342900" marR="0" lvl="0" indent="-342900" algn="justLow" rtl="1">
              <a:spcBef>
                <a:spcPts val="0"/>
              </a:spcBef>
              <a:spcAft>
                <a:spcPts val="0"/>
              </a:spcAft>
              <a:buFont typeface="+mj-lt"/>
              <a:buAutoNum type="arabicPeriod"/>
            </a:pPr>
            <a:r>
              <a:rPr lang="ar-SA" sz="3600" b="1" dirty="0">
                <a:ln w="9525" cap="rnd" cmpd="sng" algn="ctr">
                  <a:solidFill>
                    <a:srgbClr val="000000"/>
                  </a:solidFill>
                  <a:prstDash val="solid"/>
                  <a:bevel/>
                </a:ln>
                <a:latin typeface="Calibri"/>
                <a:ea typeface="Calibri"/>
                <a:cs typeface="Times New Roman"/>
              </a:rPr>
              <a:t>اتباع أسلوب البحث </a:t>
            </a:r>
            <a:r>
              <a:rPr lang="ar-SA" sz="3600" b="1" dirty="0" smtClean="0">
                <a:ln w="9525" cap="rnd" cmpd="sng" algn="ctr">
                  <a:solidFill>
                    <a:srgbClr val="000000"/>
                  </a:solidFill>
                  <a:prstDash val="solid"/>
                  <a:bevel/>
                </a:ln>
                <a:latin typeface="Calibri"/>
                <a:ea typeface="Calibri"/>
                <a:cs typeface="Times New Roman"/>
              </a:rPr>
              <a:t>العلمي</a:t>
            </a:r>
            <a:r>
              <a:rPr lang="ar-EG" sz="3600" b="1" dirty="0" smtClean="0">
                <a:ln w="9525" cap="rnd" cmpd="sng" algn="ctr">
                  <a:solidFill>
                    <a:srgbClr val="000000"/>
                  </a:solidFill>
                  <a:prstDash val="solid"/>
                  <a:bevel/>
                </a:ln>
                <a:latin typeface="Calibri"/>
                <a:ea typeface="Calibri"/>
                <a:cs typeface="Times New Roman"/>
              </a:rPr>
              <a:t>.</a:t>
            </a:r>
            <a:endParaRPr lang="en-US" sz="2400" dirty="0">
              <a:latin typeface="Calibri"/>
              <a:ea typeface="Calibri"/>
              <a:cs typeface="Arial"/>
            </a:endParaRPr>
          </a:p>
          <a:p>
            <a:pPr marL="342900" marR="0" lvl="0" indent="-342900" algn="justLow" rtl="1">
              <a:spcBef>
                <a:spcPts val="0"/>
              </a:spcBef>
              <a:spcAft>
                <a:spcPts val="0"/>
              </a:spcAft>
              <a:buFont typeface="+mj-lt"/>
              <a:buAutoNum type="arabicPeriod"/>
            </a:pPr>
            <a:r>
              <a:rPr lang="ar-SA" sz="3600" b="1" dirty="0">
                <a:ln w="9525" cap="rnd" cmpd="sng" algn="ctr">
                  <a:solidFill>
                    <a:srgbClr val="000000"/>
                  </a:solidFill>
                  <a:prstDash val="solid"/>
                  <a:bevel/>
                </a:ln>
                <a:latin typeface="Calibri"/>
                <a:ea typeface="Calibri"/>
                <a:cs typeface="Times New Roman"/>
              </a:rPr>
              <a:t>العلاقات العامة </a:t>
            </a:r>
            <a:r>
              <a:rPr lang="ar-SA" sz="3600" b="1" dirty="0" err="1">
                <a:ln w="9525" cap="rnd" cmpd="sng" algn="ctr">
                  <a:solidFill>
                    <a:srgbClr val="000000"/>
                  </a:solidFill>
                  <a:prstDash val="solid"/>
                  <a:bevel/>
                </a:ln>
                <a:latin typeface="Calibri"/>
                <a:ea typeface="Calibri"/>
                <a:cs typeface="Times New Roman"/>
              </a:rPr>
              <a:t>وظیفة</a:t>
            </a:r>
            <a:r>
              <a:rPr lang="ar-SA" sz="3600" b="1" dirty="0">
                <a:ln w="9525" cap="rnd" cmpd="sng" algn="ctr">
                  <a:solidFill>
                    <a:srgbClr val="000000"/>
                  </a:solidFill>
                  <a:prstDash val="solid"/>
                  <a:bevel/>
                </a:ln>
                <a:latin typeface="Calibri"/>
                <a:ea typeface="Calibri"/>
                <a:cs typeface="Times New Roman"/>
              </a:rPr>
              <a:t> </a:t>
            </a:r>
            <a:r>
              <a:rPr lang="ar-SA" sz="3600" b="1" dirty="0" err="1" smtClean="0">
                <a:ln w="9525" cap="rnd" cmpd="sng" algn="ctr">
                  <a:solidFill>
                    <a:srgbClr val="000000"/>
                  </a:solidFill>
                  <a:prstDash val="solid"/>
                  <a:bevel/>
                </a:ln>
                <a:latin typeface="Calibri"/>
                <a:ea typeface="Calibri"/>
                <a:cs typeface="Times New Roman"/>
              </a:rPr>
              <a:t>استشاریة</a:t>
            </a:r>
            <a:r>
              <a:rPr lang="ar-EG" sz="3600" b="1" dirty="0" smtClean="0">
                <a:ln w="9525" cap="rnd" cmpd="sng" algn="ctr">
                  <a:solidFill>
                    <a:srgbClr val="000000"/>
                  </a:solidFill>
                  <a:prstDash val="solid"/>
                  <a:bevel/>
                </a:ln>
                <a:latin typeface="Calibri"/>
                <a:ea typeface="Calibri"/>
                <a:cs typeface="Times New Roman"/>
              </a:rPr>
              <a:t>.</a:t>
            </a:r>
            <a:endParaRPr lang="en-US" sz="2400" dirty="0">
              <a:latin typeface="Calibri"/>
              <a:ea typeface="Calibri"/>
              <a:cs typeface="Arial"/>
            </a:endParaRPr>
          </a:p>
          <a:p>
            <a:pPr marL="342900" marR="0" lvl="0" indent="-342900" algn="justLow" rtl="1">
              <a:spcBef>
                <a:spcPts val="0"/>
              </a:spcBef>
              <a:spcAft>
                <a:spcPts val="0"/>
              </a:spcAft>
              <a:buFont typeface="+mj-lt"/>
              <a:buAutoNum type="arabicPeriod"/>
            </a:pPr>
            <a:endParaRPr lang="en-US" sz="3200" dirty="0"/>
          </a:p>
        </p:txBody>
      </p:sp>
      <p:sp>
        <p:nvSpPr>
          <p:cNvPr id="5" name="Rectangle 4"/>
          <p:cNvSpPr/>
          <p:nvPr/>
        </p:nvSpPr>
        <p:spPr>
          <a:xfrm>
            <a:off x="1079477" y="188640"/>
            <a:ext cx="6624736" cy="144655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ar-EG" sz="4400" b="1" dirty="0" smtClean="0">
                <a:solidFill>
                  <a:srgbClr val="FF0000"/>
                </a:solidFill>
                <a:latin typeface="Times New Roman"/>
                <a:ea typeface="Calibri"/>
                <a:cs typeface="PT Bold Heading"/>
              </a:rPr>
              <a:t>1</a:t>
            </a:r>
          </a:p>
          <a:p>
            <a:pPr algn="ctr"/>
            <a:r>
              <a:rPr lang="ar-EG" sz="4400" b="1" dirty="0" smtClean="0">
                <a:solidFill>
                  <a:srgbClr val="FF0000"/>
                </a:solidFill>
                <a:latin typeface="Times New Roman"/>
                <a:ea typeface="Calibri"/>
                <a:cs typeface="PT Bold Heading"/>
              </a:rPr>
              <a:t>مبادئ </a:t>
            </a:r>
            <a:r>
              <a:rPr lang="ar-EG" sz="4400" b="1" dirty="0">
                <a:solidFill>
                  <a:srgbClr val="FF0000"/>
                </a:solidFill>
                <a:latin typeface="Times New Roman"/>
                <a:ea typeface="Calibri"/>
                <a:cs typeface="PT Bold Heading"/>
              </a:rPr>
              <a:t>العلاقات العامة</a:t>
            </a:r>
            <a:endParaRPr lang="en-US" sz="4400" dirty="0">
              <a:solidFill>
                <a:srgbClr val="FF0000"/>
              </a:solidFill>
            </a:endParaRPr>
          </a:p>
        </p:txBody>
      </p:sp>
    </p:spTree>
    <p:extLst>
      <p:ext uri="{BB962C8B-B14F-4D97-AF65-F5344CB8AC3E}">
        <p14:creationId xmlns:p14="http://schemas.microsoft.com/office/powerpoint/2010/main" val="122027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fade">
                                      <p:cBhvr>
                                        <p:cTn id="14" dur="1000"/>
                                        <p:tgtEl>
                                          <p:spTgt spid="4">
                                            <p:bg/>
                                          </p:spTgt>
                                        </p:tgtEl>
                                      </p:cBhvr>
                                    </p:animEffect>
                                    <p:anim calcmode="lin" valueType="num">
                                      <p:cBhvr>
                                        <p:cTn id="15" dur="1000" fill="hold"/>
                                        <p:tgtEl>
                                          <p:spTgt spid="4">
                                            <p:bg/>
                                          </p:spTgt>
                                        </p:tgtEl>
                                        <p:attrNameLst>
                                          <p:attrName>ppt_x</p:attrName>
                                        </p:attrNameLst>
                                      </p:cBhvr>
                                      <p:tavLst>
                                        <p:tav tm="0">
                                          <p:val>
                                            <p:strVal val="#ppt_x"/>
                                          </p:val>
                                        </p:tav>
                                        <p:tav tm="100000">
                                          <p:val>
                                            <p:strVal val="#ppt_x"/>
                                          </p:val>
                                        </p:tav>
                                      </p:tavLst>
                                    </p:anim>
                                    <p:anim calcmode="lin" valueType="num">
                                      <p:cBhvr>
                                        <p:cTn id="16"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Effect transition="in" filter="fade">
                                      <p:cBhvr>
                                        <p:cTn id="49" dur="1000"/>
                                        <p:tgtEl>
                                          <p:spTgt spid="4">
                                            <p:txEl>
                                              <p:pRg st="4" end="4"/>
                                            </p:txEl>
                                          </p:spTgt>
                                        </p:tgtEl>
                                      </p:cBhvr>
                                    </p:animEffect>
                                    <p:anim calcmode="lin" valueType="num">
                                      <p:cBhvr>
                                        <p:cTn id="5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fade">
                                      <p:cBhvr>
                                        <p:cTn id="56" dur="1000"/>
                                        <p:tgtEl>
                                          <p:spTgt spid="4">
                                            <p:txEl>
                                              <p:pRg st="5" end="5"/>
                                            </p:txEl>
                                          </p:spTgt>
                                        </p:tgtEl>
                                      </p:cBhvr>
                                    </p:animEffect>
                                    <p:anim calcmode="lin" valueType="num">
                                      <p:cBhvr>
                                        <p:cTn id="5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Effect transition="in" filter="fade">
                                      <p:cBhvr>
                                        <p:cTn id="63" dur="1000"/>
                                        <p:tgtEl>
                                          <p:spTgt spid="4">
                                            <p:txEl>
                                              <p:pRg st="6" end="6"/>
                                            </p:txEl>
                                          </p:spTgt>
                                        </p:tgtEl>
                                      </p:cBhvr>
                                    </p:animEffect>
                                    <p:anim calcmode="lin" valueType="num">
                                      <p:cBhvr>
                                        <p:cTn id="6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Effect transition="in" filter="fade">
                                      <p:cBhvr>
                                        <p:cTn id="70" dur="1000"/>
                                        <p:tgtEl>
                                          <p:spTgt spid="4">
                                            <p:txEl>
                                              <p:pRg st="7" end="7"/>
                                            </p:txEl>
                                          </p:spTgt>
                                        </p:tgtEl>
                                      </p:cBhvr>
                                    </p:animEffect>
                                    <p:anim calcmode="lin" valueType="num">
                                      <p:cBhvr>
                                        <p:cTn id="7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584176"/>
          </a:xfrm>
        </p:spPr>
        <p:style>
          <a:lnRef idx="1">
            <a:schemeClr val="accent4"/>
          </a:lnRef>
          <a:fillRef idx="2">
            <a:schemeClr val="accent4"/>
          </a:fillRef>
          <a:effectRef idx="1">
            <a:schemeClr val="accent4"/>
          </a:effectRef>
          <a:fontRef idx="minor">
            <a:schemeClr val="dk1"/>
          </a:fontRef>
        </p:style>
        <p:txBody>
          <a:bodyPr>
            <a:noAutofit/>
          </a:bodyPr>
          <a:lstStyle/>
          <a:p>
            <a:pPr indent="-274320" algn="ctr" rtl="1">
              <a:spcBef>
                <a:spcPts val="0"/>
              </a:spcBef>
              <a:spcAft>
                <a:spcPts val="1500"/>
              </a:spcAft>
              <a:buClr>
                <a:schemeClr val="accent3"/>
              </a:buClr>
              <a:buSzPct val="95000"/>
              <a:buFont typeface="Wingdings 2"/>
              <a:buChar char=""/>
            </a:pPr>
            <a:r>
              <a:rPr lang="ar-EG" sz="3600" b="1" kern="1400" spc="25" dirty="0" smtClean="0">
                <a:solidFill>
                  <a:srgbClr val="17365D"/>
                </a:solidFill>
                <a:latin typeface="Cambria"/>
                <a:ea typeface="Times New Roman"/>
                <a:cs typeface="Times New Roman"/>
              </a:rPr>
              <a:t/>
            </a:r>
            <a:br>
              <a:rPr lang="ar-EG" sz="3600" b="1" kern="1400" spc="25" dirty="0" smtClean="0">
                <a:solidFill>
                  <a:srgbClr val="17365D"/>
                </a:solidFill>
                <a:latin typeface="Cambria"/>
                <a:ea typeface="Times New Roman"/>
                <a:cs typeface="Times New Roman"/>
              </a:rPr>
            </a:br>
            <a:r>
              <a:rPr lang="ar-EG" sz="3600" b="1" kern="1400" spc="25" dirty="0" smtClean="0">
                <a:solidFill>
                  <a:srgbClr val="FF0000"/>
                </a:solidFill>
                <a:latin typeface="Cambria"/>
                <a:ea typeface="Times New Roman"/>
                <a:cs typeface="Times New Roman"/>
              </a:rPr>
              <a:t>2</a:t>
            </a:r>
            <a:r>
              <a:rPr lang="ar-EG" sz="3600" b="1" kern="1400" spc="25" dirty="0">
                <a:solidFill>
                  <a:srgbClr val="17365D"/>
                </a:solidFill>
                <a:latin typeface="Cambria"/>
                <a:ea typeface="Times New Roman"/>
                <a:cs typeface="Times New Roman"/>
              </a:rPr>
              <a:t/>
            </a:r>
            <a:br>
              <a:rPr lang="ar-EG" sz="3600" b="1" kern="1400" spc="25" dirty="0">
                <a:solidFill>
                  <a:srgbClr val="17365D"/>
                </a:solidFill>
                <a:latin typeface="Cambria"/>
                <a:ea typeface="Times New Roman"/>
                <a:cs typeface="Times New Roman"/>
              </a:rPr>
            </a:br>
            <a:r>
              <a:rPr lang="ar-SA" sz="3600" b="1" kern="1400" spc="25" dirty="0" smtClean="0">
                <a:solidFill>
                  <a:srgbClr val="17365D"/>
                </a:solidFill>
                <a:latin typeface="Cambria"/>
                <a:ea typeface="Times New Roman"/>
                <a:cs typeface="Times New Roman"/>
              </a:rPr>
              <a:t>ثانيا</a:t>
            </a:r>
            <a:r>
              <a:rPr lang="ar-SA" sz="3600" b="1" kern="1400" spc="25" dirty="0">
                <a:solidFill>
                  <a:srgbClr val="17365D"/>
                </a:solidFill>
                <a:latin typeface="Cambria"/>
                <a:ea typeface="Times New Roman"/>
                <a:cs typeface="Times New Roman"/>
              </a:rPr>
              <a:t>/ المبادئ المتعلقة </a:t>
            </a:r>
            <a:r>
              <a:rPr lang="ar-SA" sz="3600" b="1" kern="1400" spc="25" dirty="0" err="1">
                <a:solidFill>
                  <a:srgbClr val="17365D"/>
                </a:solidFill>
                <a:latin typeface="Cambria"/>
                <a:ea typeface="Times New Roman"/>
                <a:cs typeface="Times New Roman"/>
              </a:rPr>
              <a:t>بمؤھلات</a:t>
            </a:r>
            <a:r>
              <a:rPr lang="ar-SA" sz="3600" b="1" kern="1400" spc="25" dirty="0">
                <a:solidFill>
                  <a:srgbClr val="17365D"/>
                </a:solidFill>
                <a:latin typeface="Cambria"/>
                <a:ea typeface="Times New Roman"/>
                <a:cs typeface="Times New Roman"/>
              </a:rPr>
              <a:t> </a:t>
            </a:r>
            <a:r>
              <a:rPr lang="ar-SA" sz="3600" b="1" kern="1400" spc="25" dirty="0" err="1">
                <a:solidFill>
                  <a:srgbClr val="17365D"/>
                </a:solidFill>
                <a:latin typeface="Cambria"/>
                <a:ea typeface="Times New Roman"/>
                <a:cs typeface="Times New Roman"/>
              </a:rPr>
              <a:t>المشتغلین</a:t>
            </a:r>
            <a:r>
              <a:rPr lang="ar-SA" sz="3600" b="1" kern="1400" spc="25" dirty="0">
                <a:solidFill>
                  <a:srgbClr val="17365D"/>
                </a:solidFill>
                <a:latin typeface="Cambria"/>
                <a:ea typeface="Times New Roman"/>
                <a:cs typeface="Times New Roman"/>
              </a:rPr>
              <a:t> في العلاقات العامة</a:t>
            </a:r>
            <a:endParaRPr lang="en-US" sz="3600" b="1" kern="1400" spc="25" dirty="0">
              <a:solidFill>
                <a:srgbClr val="17365D"/>
              </a:solidFill>
              <a:latin typeface="Cambria"/>
              <a:ea typeface="Times New Roman"/>
              <a:cs typeface="Times New Roman"/>
            </a:endParaRPr>
          </a:p>
        </p:txBody>
      </p:sp>
      <p:sp>
        <p:nvSpPr>
          <p:cNvPr id="3" name="Content Placeholder 2"/>
          <p:cNvSpPr>
            <a:spLocks noGrp="1"/>
          </p:cNvSpPr>
          <p:nvPr>
            <p:ph sz="half" idx="1"/>
          </p:nvPr>
        </p:nvSpPr>
        <p:spPr>
          <a:xfrm>
            <a:off x="251520" y="2348880"/>
            <a:ext cx="4104456" cy="4176463"/>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justLow" rtl="1">
              <a:lnSpc>
                <a:spcPct val="110000"/>
              </a:lnSpc>
              <a:spcBef>
                <a:spcPts val="0"/>
              </a:spcBef>
            </a:pPr>
            <a:r>
              <a:rPr lang="ar-SA" sz="3300" b="1" dirty="0">
                <a:solidFill>
                  <a:srgbClr val="FF0000"/>
                </a:solidFill>
                <a:latin typeface="Calibri"/>
                <a:ea typeface="Calibri"/>
                <a:cs typeface="Times New Roman"/>
              </a:rPr>
              <a:t>الإعداد </a:t>
            </a:r>
            <a:r>
              <a:rPr lang="ar-SA" sz="3300" b="1" dirty="0" smtClean="0">
                <a:solidFill>
                  <a:srgbClr val="FF0000"/>
                </a:solidFill>
                <a:latin typeface="Calibri"/>
                <a:ea typeface="Calibri"/>
                <a:cs typeface="Times New Roman"/>
              </a:rPr>
              <a:t>العلمي</a:t>
            </a:r>
            <a:r>
              <a:rPr lang="ar-EG" sz="3300" b="1" dirty="0" smtClean="0">
                <a:solidFill>
                  <a:srgbClr val="FF0000"/>
                </a:solidFill>
                <a:latin typeface="Calibri"/>
                <a:ea typeface="Calibri"/>
                <a:cs typeface="Times New Roman"/>
              </a:rPr>
              <a:t>:</a:t>
            </a:r>
          </a:p>
          <a:p>
            <a:pPr marL="514350" indent="-514350" algn="justLow" rtl="1">
              <a:lnSpc>
                <a:spcPct val="110000"/>
              </a:lnSpc>
              <a:spcBef>
                <a:spcPts val="0"/>
              </a:spcBef>
              <a:buFont typeface="+mj-lt"/>
              <a:buAutoNum type="arabicPeriod"/>
            </a:pPr>
            <a:r>
              <a:rPr lang="ar-SA" sz="3600" b="1" dirty="0" smtClean="0">
                <a:ln w="9525" cap="rnd" cmpd="sng" algn="ctr">
                  <a:solidFill>
                    <a:srgbClr val="000000"/>
                  </a:solidFill>
                  <a:prstDash val="solid"/>
                  <a:bevel/>
                </a:ln>
                <a:ea typeface="Calibri"/>
                <a:cs typeface="Times New Roman"/>
              </a:rPr>
              <a:t>اللغة</a:t>
            </a:r>
            <a:r>
              <a:rPr lang="ar-EG" sz="3600" b="1" dirty="0" smtClean="0">
                <a:ea typeface="Calibri"/>
                <a:cs typeface="Times New Roman"/>
              </a:rPr>
              <a:t>.</a:t>
            </a:r>
          </a:p>
          <a:p>
            <a:pPr marL="514350" indent="-514350" algn="justLow" rtl="1">
              <a:lnSpc>
                <a:spcPct val="110000"/>
              </a:lnSpc>
              <a:spcBef>
                <a:spcPts val="0"/>
              </a:spcBef>
              <a:buFont typeface="+mj-lt"/>
              <a:buAutoNum type="arabicPeriod"/>
            </a:pPr>
            <a:r>
              <a:rPr lang="ar-EG" sz="4100" b="1" dirty="0" smtClean="0">
                <a:effectLst>
                  <a:outerShdw blurRad="38100" dist="38100" dir="2700000" algn="tl">
                    <a:srgbClr val="000000">
                      <a:alpha val="43137"/>
                    </a:srgbClr>
                  </a:outerShdw>
                </a:effectLst>
                <a:latin typeface="Calibri"/>
                <a:ea typeface="Calibri"/>
                <a:cs typeface="Times New Roman"/>
              </a:rPr>
              <a:t>الكتابة.</a:t>
            </a:r>
          </a:p>
          <a:p>
            <a:pPr marL="514350" indent="-514350" algn="justLow" rtl="1">
              <a:lnSpc>
                <a:spcPct val="110000"/>
              </a:lnSpc>
              <a:spcBef>
                <a:spcPts val="0"/>
              </a:spcBef>
              <a:buFont typeface="+mj-lt"/>
              <a:buAutoNum type="arabicPeriod"/>
            </a:pPr>
            <a:r>
              <a:rPr lang="ar-EG" sz="4100" b="1" dirty="0" smtClean="0">
                <a:effectLst>
                  <a:outerShdw blurRad="38100" dist="38100" dir="2700000" algn="tl">
                    <a:srgbClr val="000000">
                      <a:alpha val="43137"/>
                    </a:srgbClr>
                  </a:outerShdw>
                </a:effectLst>
                <a:latin typeface="Calibri"/>
                <a:ea typeface="Calibri"/>
                <a:cs typeface="Times New Roman"/>
              </a:rPr>
              <a:t>الصحافة.</a:t>
            </a:r>
          </a:p>
          <a:p>
            <a:pPr marL="514350" indent="-514350" algn="justLow" rtl="1">
              <a:lnSpc>
                <a:spcPct val="110000"/>
              </a:lnSpc>
              <a:spcBef>
                <a:spcPts val="0"/>
              </a:spcBef>
              <a:buFont typeface="+mj-lt"/>
              <a:buAutoNum type="arabicPeriod"/>
            </a:pPr>
            <a:r>
              <a:rPr lang="ar-EG" sz="4100" b="1" dirty="0" smtClean="0">
                <a:effectLst>
                  <a:outerShdw blurRad="38100" dist="38100" dir="2700000" algn="tl">
                    <a:srgbClr val="000000">
                      <a:alpha val="43137"/>
                    </a:srgbClr>
                  </a:outerShdw>
                </a:effectLst>
                <a:latin typeface="Calibri"/>
                <a:ea typeface="Calibri"/>
                <a:cs typeface="Times New Roman"/>
              </a:rPr>
              <a:t>علم الدلالة.</a:t>
            </a:r>
          </a:p>
          <a:p>
            <a:pPr marL="514350" indent="-514350" algn="justLow" rtl="1">
              <a:lnSpc>
                <a:spcPct val="110000"/>
              </a:lnSpc>
              <a:spcBef>
                <a:spcPts val="0"/>
              </a:spcBef>
              <a:buFont typeface="+mj-lt"/>
              <a:buAutoNum type="arabicPeriod"/>
            </a:pPr>
            <a:r>
              <a:rPr lang="ar-EG" sz="4100" b="1" dirty="0" smtClean="0">
                <a:effectLst>
                  <a:outerShdw blurRad="38100" dist="38100" dir="2700000" algn="tl">
                    <a:srgbClr val="000000">
                      <a:alpha val="43137"/>
                    </a:srgbClr>
                  </a:outerShdw>
                </a:effectLst>
                <a:latin typeface="Calibri"/>
                <a:ea typeface="Calibri"/>
                <a:cs typeface="Times New Roman"/>
              </a:rPr>
              <a:t>العلوم الإنسانية.</a:t>
            </a:r>
          </a:p>
          <a:p>
            <a:pPr marL="514350" indent="-514350" algn="justLow" rtl="1">
              <a:lnSpc>
                <a:spcPct val="110000"/>
              </a:lnSpc>
              <a:spcBef>
                <a:spcPts val="0"/>
              </a:spcBef>
              <a:buFont typeface="+mj-lt"/>
              <a:buAutoNum type="arabicPeriod"/>
            </a:pPr>
            <a:r>
              <a:rPr lang="ar-EG" sz="4100" b="1" dirty="0" smtClean="0">
                <a:effectLst>
                  <a:outerShdw blurRad="38100" dist="38100" dir="2700000" algn="tl">
                    <a:srgbClr val="000000">
                      <a:alpha val="43137"/>
                    </a:srgbClr>
                  </a:outerShdw>
                </a:effectLst>
                <a:latin typeface="Calibri"/>
                <a:ea typeface="Calibri"/>
                <a:cs typeface="Times New Roman"/>
              </a:rPr>
              <a:t>أصول البحث العلمي.</a:t>
            </a:r>
          </a:p>
          <a:p>
            <a:pPr marL="514350" indent="-514350" algn="justLow" rtl="1">
              <a:lnSpc>
                <a:spcPct val="110000"/>
              </a:lnSpc>
              <a:spcBef>
                <a:spcPts val="0"/>
              </a:spcBef>
              <a:buFont typeface="+mj-lt"/>
              <a:buAutoNum type="arabicPeriod"/>
            </a:pPr>
            <a:r>
              <a:rPr lang="ar-EG" sz="4100" b="1" dirty="0" smtClean="0">
                <a:effectLst>
                  <a:outerShdw blurRad="38100" dist="38100" dir="2700000" algn="tl">
                    <a:srgbClr val="000000">
                      <a:alpha val="43137"/>
                    </a:srgbClr>
                  </a:outerShdw>
                </a:effectLst>
                <a:latin typeface="Calibri"/>
                <a:ea typeface="Calibri"/>
                <a:cs typeface="Times New Roman"/>
              </a:rPr>
              <a:t>الإحصاء.</a:t>
            </a:r>
            <a:endParaRPr lang="ar-EG" sz="3600" b="1" dirty="0" smtClean="0">
              <a:effectLst>
                <a:outerShdw blurRad="38100" dist="38100" dir="2700000" algn="tl">
                  <a:srgbClr val="000000">
                    <a:alpha val="43137"/>
                  </a:srgbClr>
                </a:outerShdw>
              </a:effectLst>
              <a:latin typeface="Calibri"/>
              <a:ea typeface="Calibri"/>
              <a:cs typeface="Times New Roman"/>
            </a:endParaRPr>
          </a:p>
          <a:p>
            <a:pPr marL="0" indent="0" algn="justLow" rtl="1">
              <a:lnSpc>
                <a:spcPct val="130000"/>
              </a:lnSpc>
              <a:spcBef>
                <a:spcPts val="0"/>
              </a:spcBef>
              <a:buNone/>
            </a:pPr>
            <a:endParaRPr lang="en-US" sz="1800" dirty="0">
              <a:latin typeface="Calibri"/>
              <a:ea typeface="Calibri"/>
              <a:cs typeface="Times New Roman"/>
            </a:endParaRPr>
          </a:p>
          <a:p>
            <a:pPr marL="0" indent="0" algn="r" rtl="1">
              <a:lnSpc>
                <a:spcPct val="110000"/>
              </a:lnSpc>
              <a:buNone/>
            </a:pPr>
            <a:endParaRPr lang="ar-EG" dirty="0" smtClean="0"/>
          </a:p>
        </p:txBody>
      </p:sp>
      <p:sp>
        <p:nvSpPr>
          <p:cNvPr id="4" name="Content Placeholder 3"/>
          <p:cNvSpPr>
            <a:spLocks noGrp="1"/>
          </p:cNvSpPr>
          <p:nvPr>
            <p:ph sz="half" idx="2"/>
          </p:nvPr>
        </p:nvSpPr>
        <p:spPr>
          <a:xfrm>
            <a:off x="4648200" y="2348880"/>
            <a:ext cx="4172272" cy="4248471"/>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justLow" rtl="1">
              <a:lnSpc>
                <a:spcPct val="130000"/>
              </a:lnSpc>
              <a:spcBef>
                <a:spcPts val="0"/>
              </a:spcBef>
            </a:pPr>
            <a:r>
              <a:rPr lang="ar-SA" sz="3500" b="1" dirty="0">
                <a:solidFill>
                  <a:srgbClr val="FF0000"/>
                </a:solidFill>
                <a:latin typeface="Calibri"/>
                <a:ea typeface="Calibri"/>
                <a:cs typeface="Times New Roman"/>
              </a:rPr>
              <a:t>الصفات والقابليات </a:t>
            </a:r>
            <a:r>
              <a:rPr lang="ar-SA" sz="3500" b="1" dirty="0" smtClean="0">
                <a:solidFill>
                  <a:srgbClr val="FF0000"/>
                </a:solidFill>
                <a:latin typeface="Calibri"/>
                <a:ea typeface="Calibri"/>
                <a:cs typeface="Times New Roman"/>
              </a:rPr>
              <a:t>الشخصية</a:t>
            </a:r>
            <a:r>
              <a:rPr lang="ar-EG" sz="3500" b="1" dirty="0" smtClean="0">
                <a:solidFill>
                  <a:srgbClr val="FF0000"/>
                </a:solidFill>
                <a:latin typeface="Calibri"/>
                <a:ea typeface="Calibri"/>
                <a:cs typeface="Times New Roman"/>
              </a:rPr>
              <a:t>:</a:t>
            </a:r>
            <a:endParaRPr lang="en-US" sz="2200" b="1" dirty="0">
              <a:solidFill>
                <a:srgbClr val="FF0000"/>
              </a:solidFill>
              <a:latin typeface="Calibri"/>
              <a:ea typeface="Calibri"/>
              <a:cs typeface="Times New Roman"/>
            </a:endParaRPr>
          </a:p>
          <a:p>
            <a:pPr marL="514350" indent="-514350" algn="r" rtl="1">
              <a:buFont typeface="+mj-lt"/>
              <a:buAutoNum type="arabicPeriod"/>
            </a:pPr>
            <a:r>
              <a:rPr lang="en-US" sz="2800" b="1" dirty="0">
                <a:latin typeface="Times New Roman"/>
                <a:ea typeface="Calibri"/>
              </a:rPr>
              <a:t> </a:t>
            </a:r>
            <a:r>
              <a:rPr lang="ar-SA" sz="3300" b="1" dirty="0">
                <a:ln w="9525" cap="rnd" cmpd="sng" algn="ctr">
                  <a:solidFill>
                    <a:srgbClr val="000000"/>
                  </a:solidFill>
                  <a:prstDash val="solid"/>
                  <a:bevel/>
                </a:ln>
                <a:effectLst>
                  <a:outerShdw blurRad="38100" dist="38100" dir="2700000" algn="tl">
                    <a:srgbClr val="000000">
                      <a:alpha val="43137"/>
                    </a:srgbClr>
                  </a:outerShdw>
                </a:effectLst>
                <a:latin typeface="Times New Roman"/>
                <a:ea typeface="Calibri"/>
              </a:rPr>
              <a:t>قوة </a:t>
            </a:r>
            <a:r>
              <a:rPr lang="ar-SA" sz="3300" b="1" dirty="0" smtClean="0">
                <a:ln w="9525" cap="rnd" cmpd="sng" algn="ctr">
                  <a:solidFill>
                    <a:srgbClr val="000000"/>
                  </a:solidFill>
                  <a:prstDash val="solid"/>
                  <a:bevel/>
                </a:ln>
                <a:effectLst>
                  <a:outerShdw blurRad="38100" dist="38100" dir="2700000" algn="tl">
                    <a:srgbClr val="000000">
                      <a:alpha val="43137"/>
                    </a:srgbClr>
                  </a:outerShdw>
                </a:effectLst>
                <a:latin typeface="Times New Roman"/>
                <a:ea typeface="Calibri"/>
              </a:rPr>
              <a:t>الشخصية</a:t>
            </a:r>
            <a:r>
              <a:rPr lang="ar-EG" sz="3300" b="1" dirty="0">
                <a:effectLst>
                  <a:outerShdw blurRad="38100" dist="38100" dir="2700000" algn="tl">
                    <a:srgbClr val="000000">
                      <a:alpha val="43137"/>
                    </a:srgbClr>
                  </a:outerShdw>
                </a:effectLst>
                <a:latin typeface="Times New Roman"/>
                <a:ea typeface="Calibri"/>
              </a:rPr>
              <a:t>.</a:t>
            </a:r>
            <a:endParaRPr lang="ar-EG" sz="3300" b="1" dirty="0" smtClean="0">
              <a:effectLst>
                <a:outerShdw blurRad="38100" dist="38100" dir="2700000" algn="tl">
                  <a:srgbClr val="000000">
                    <a:alpha val="43137"/>
                  </a:srgbClr>
                </a:outerShdw>
              </a:effectLst>
              <a:latin typeface="Times New Roman"/>
              <a:ea typeface="Calibri"/>
            </a:endParaRPr>
          </a:p>
          <a:p>
            <a:pPr marL="514350" indent="-514350" algn="r" rtl="1">
              <a:buFont typeface="+mj-lt"/>
              <a:buAutoNum type="arabicPeriod"/>
            </a:pPr>
            <a:r>
              <a:rPr lang="ar-SA" sz="3300" b="1" dirty="0" smtClean="0">
                <a:effectLst>
                  <a:outerShdw blurRad="38100" dist="38100" dir="2700000" algn="tl">
                    <a:srgbClr val="000000">
                      <a:alpha val="43137"/>
                    </a:srgbClr>
                  </a:outerShdw>
                </a:effectLst>
                <a:latin typeface="Times New Roman"/>
                <a:ea typeface="Calibri"/>
              </a:rPr>
              <a:t> </a:t>
            </a:r>
            <a:r>
              <a:rPr lang="ar-SA" sz="3300" b="1" dirty="0" err="1" smtClean="0">
                <a:ln w="9525" cap="rnd" cmpd="sng" algn="ctr">
                  <a:solidFill>
                    <a:srgbClr val="000000"/>
                  </a:solidFill>
                  <a:prstDash val="solid"/>
                  <a:bevel/>
                </a:ln>
                <a:effectLst>
                  <a:outerShdw blurRad="38100" dist="38100" dir="2700000" algn="tl">
                    <a:srgbClr val="000000">
                      <a:alpha val="43137"/>
                    </a:srgbClr>
                  </a:outerShdw>
                </a:effectLst>
                <a:ea typeface="Calibri"/>
                <a:cs typeface="Times New Roman"/>
              </a:rPr>
              <a:t>اللباق</a:t>
            </a:r>
            <a:r>
              <a:rPr lang="ar-EG" sz="3300" b="1" dirty="0" smtClean="0">
                <a:ln w="9525" cap="rnd" cmpd="sng" algn="ctr">
                  <a:solidFill>
                    <a:srgbClr val="000000"/>
                  </a:solidFill>
                  <a:prstDash val="solid"/>
                  <a:bevel/>
                </a:ln>
                <a:effectLst>
                  <a:outerShdw blurRad="38100" dist="38100" dir="2700000" algn="tl">
                    <a:srgbClr val="000000">
                      <a:alpha val="43137"/>
                    </a:srgbClr>
                  </a:outerShdw>
                </a:effectLst>
                <a:ea typeface="Calibri"/>
                <a:cs typeface="Times New Roman"/>
              </a:rPr>
              <a:t>ة.</a:t>
            </a:r>
            <a:endParaRPr lang="ar-EG" sz="3300" b="1" dirty="0" smtClean="0">
              <a:effectLst>
                <a:outerShdw blurRad="38100" dist="38100" dir="2700000" algn="tl">
                  <a:srgbClr val="000000">
                    <a:alpha val="43137"/>
                  </a:srgbClr>
                </a:outerShdw>
              </a:effectLst>
              <a:ea typeface="Calibri"/>
              <a:cs typeface="Times New Roman"/>
            </a:endParaRPr>
          </a:p>
          <a:p>
            <a:pPr marL="514350" indent="-514350" algn="r" rtl="1">
              <a:buFont typeface="+mj-lt"/>
              <a:buAutoNum type="arabicPeriod"/>
            </a:pPr>
            <a:r>
              <a:rPr lang="ar-SA" sz="3300" b="1" dirty="0">
                <a:ln w="9525" cap="rnd" cmpd="sng" algn="ctr">
                  <a:solidFill>
                    <a:srgbClr val="000000"/>
                  </a:solidFill>
                  <a:prstDash val="solid"/>
                  <a:bevel/>
                </a:ln>
                <a:effectLst>
                  <a:outerShdw blurRad="38100" dist="38100" dir="2700000" algn="tl">
                    <a:srgbClr val="000000">
                      <a:alpha val="43137"/>
                    </a:srgbClr>
                  </a:outerShdw>
                </a:effectLst>
                <a:ea typeface="Calibri"/>
                <a:cs typeface="Times New Roman"/>
              </a:rPr>
              <a:t>حب </a:t>
            </a:r>
            <a:r>
              <a:rPr lang="ar-SA" sz="3300" b="1" dirty="0" smtClean="0">
                <a:ln w="9525" cap="rnd" cmpd="sng" algn="ctr">
                  <a:solidFill>
                    <a:srgbClr val="000000"/>
                  </a:solidFill>
                  <a:prstDash val="solid"/>
                  <a:bevel/>
                </a:ln>
                <a:effectLst>
                  <a:outerShdw blurRad="38100" dist="38100" dir="2700000" algn="tl">
                    <a:srgbClr val="000000">
                      <a:alpha val="43137"/>
                    </a:srgbClr>
                  </a:outerShdw>
                </a:effectLst>
                <a:ea typeface="Calibri"/>
                <a:cs typeface="Times New Roman"/>
              </a:rPr>
              <a:t>الاستطلاع</a:t>
            </a:r>
            <a:r>
              <a:rPr lang="ar-EG" sz="3300" b="1" dirty="0" smtClean="0">
                <a:ln w="9525" cap="rnd" cmpd="sng" algn="ctr">
                  <a:solidFill>
                    <a:srgbClr val="000000"/>
                  </a:solidFill>
                  <a:prstDash val="solid"/>
                  <a:bevel/>
                </a:ln>
                <a:effectLst>
                  <a:outerShdw blurRad="38100" dist="38100" dir="2700000" algn="tl">
                    <a:srgbClr val="000000">
                      <a:alpha val="43137"/>
                    </a:srgbClr>
                  </a:outerShdw>
                </a:effectLst>
                <a:ea typeface="Calibri"/>
                <a:cs typeface="Times New Roman"/>
              </a:rPr>
              <a:t>.</a:t>
            </a:r>
          </a:p>
          <a:p>
            <a:pPr marL="514350" indent="-514350" algn="r" rtl="1">
              <a:buFont typeface="+mj-lt"/>
              <a:buAutoNum type="arabicPeriod"/>
            </a:pPr>
            <a:r>
              <a:rPr lang="ar-EG" sz="3300" b="1" dirty="0" smtClean="0">
                <a:ln w="9525" cap="rnd" cmpd="sng" algn="ctr">
                  <a:solidFill>
                    <a:srgbClr val="000000"/>
                  </a:solidFill>
                  <a:prstDash val="solid"/>
                  <a:bevel/>
                </a:ln>
                <a:effectLst>
                  <a:outerShdw blurRad="38100" dist="38100" dir="2700000" algn="tl">
                    <a:srgbClr val="000000">
                      <a:alpha val="43137"/>
                    </a:srgbClr>
                  </a:outerShdw>
                </a:effectLst>
                <a:cs typeface="Times New Roman"/>
              </a:rPr>
              <a:t>الموضوعية.</a:t>
            </a:r>
            <a:endParaRPr lang="ar-EG" sz="2800" dirty="0" smtClean="0">
              <a:effectLst>
                <a:outerShdw blurRad="38100" dist="38100" dir="2700000" algn="tl">
                  <a:srgbClr val="000000">
                    <a:alpha val="43137"/>
                  </a:srgbClr>
                </a:outerShdw>
              </a:effectLst>
            </a:endParaRPr>
          </a:p>
          <a:p>
            <a:pPr marL="514350" indent="-514350" algn="r" rtl="1">
              <a:buFont typeface="+mj-lt"/>
              <a:buAutoNum type="arabicPeriod"/>
            </a:pPr>
            <a:r>
              <a:rPr lang="ar-EG" sz="3300" b="1" dirty="0" smtClean="0">
                <a:ln w="9525" cap="rnd" cmpd="sng" algn="ctr">
                  <a:solidFill>
                    <a:srgbClr val="000000"/>
                  </a:solidFill>
                  <a:prstDash val="solid"/>
                  <a:bevel/>
                </a:ln>
                <a:effectLst>
                  <a:outerShdw blurRad="38100" dist="38100" dir="2700000" algn="tl">
                    <a:srgbClr val="000000">
                      <a:alpha val="43137"/>
                    </a:srgbClr>
                  </a:outerShdw>
                </a:effectLst>
                <a:cs typeface="Times New Roman"/>
              </a:rPr>
              <a:t>الخيال الخصب.</a:t>
            </a:r>
          </a:p>
          <a:p>
            <a:pPr marL="514350" indent="-514350" algn="r" rtl="1">
              <a:buFont typeface="+mj-lt"/>
              <a:buAutoNum type="arabicPeriod"/>
            </a:pPr>
            <a:r>
              <a:rPr lang="ar-EG" sz="3300" b="1" dirty="0" smtClean="0">
                <a:ln w="9525" cap="rnd" cmpd="sng" algn="ctr">
                  <a:solidFill>
                    <a:srgbClr val="000000"/>
                  </a:solidFill>
                  <a:prstDash val="solid"/>
                  <a:bevel/>
                </a:ln>
                <a:effectLst>
                  <a:outerShdw blurRad="38100" dist="38100" dir="2700000" algn="tl">
                    <a:srgbClr val="000000">
                      <a:alpha val="43137"/>
                    </a:srgbClr>
                  </a:outerShdw>
                </a:effectLst>
                <a:cs typeface="Times New Roman"/>
              </a:rPr>
              <a:t>الحس الفني.</a:t>
            </a:r>
          </a:p>
          <a:p>
            <a:pPr marL="514350" indent="-514350" algn="r" rtl="1">
              <a:buFont typeface="+mj-lt"/>
              <a:buAutoNum type="arabicPeriod"/>
            </a:pPr>
            <a:r>
              <a:rPr lang="ar-EG" sz="3300" b="1" dirty="0" smtClean="0">
                <a:ln w="9525" cap="rnd" cmpd="sng" algn="ctr">
                  <a:solidFill>
                    <a:srgbClr val="000000"/>
                  </a:solidFill>
                  <a:prstDash val="solid"/>
                  <a:bevel/>
                </a:ln>
                <a:effectLst>
                  <a:outerShdw blurRad="38100" dist="38100" dir="2700000" algn="tl">
                    <a:srgbClr val="000000">
                      <a:alpha val="43137"/>
                    </a:srgbClr>
                  </a:outerShdw>
                </a:effectLst>
                <a:cs typeface="Times New Roman"/>
              </a:rPr>
              <a:t>الشجاعة.</a:t>
            </a:r>
          </a:p>
          <a:p>
            <a:pPr marL="514350" indent="-514350" algn="r" rtl="1">
              <a:buFont typeface="+mj-lt"/>
              <a:buAutoNum type="arabicPeriod"/>
            </a:pPr>
            <a:r>
              <a:rPr lang="ar-EG" sz="3300" b="1" dirty="0" smtClean="0">
                <a:ln w="9525" cap="rnd" cmpd="sng" algn="ctr">
                  <a:solidFill>
                    <a:srgbClr val="000000"/>
                  </a:solidFill>
                  <a:prstDash val="solid"/>
                  <a:bevel/>
                </a:ln>
                <a:effectLst>
                  <a:outerShdw blurRad="38100" dist="38100" dir="2700000" algn="tl">
                    <a:srgbClr val="000000">
                      <a:alpha val="43137"/>
                    </a:srgbClr>
                  </a:outerShdw>
                </a:effectLst>
                <a:cs typeface="Times New Roman"/>
              </a:rPr>
              <a:t>القدرة على الاحتمال والمثابرة.</a:t>
            </a:r>
          </a:p>
          <a:p>
            <a:pPr marL="514350" indent="-514350" algn="r" rtl="1">
              <a:buFont typeface="+mj-lt"/>
              <a:buAutoNum type="arabicPeriod"/>
            </a:pPr>
            <a:r>
              <a:rPr lang="ar-EG" sz="3300" b="1" dirty="0" smtClean="0">
                <a:ln w="9525" cap="rnd" cmpd="sng" algn="ctr">
                  <a:solidFill>
                    <a:srgbClr val="000000"/>
                  </a:solidFill>
                  <a:prstDash val="solid"/>
                  <a:bevel/>
                </a:ln>
                <a:effectLst>
                  <a:outerShdw blurRad="38100" dist="38100" dir="2700000" algn="tl">
                    <a:srgbClr val="000000">
                      <a:alpha val="43137"/>
                    </a:srgbClr>
                  </a:outerShdw>
                </a:effectLst>
                <a:cs typeface="Times New Roman"/>
              </a:rPr>
              <a:t>قابلية التنظيم.</a:t>
            </a:r>
          </a:p>
        </p:txBody>
      </p:sp>
    </p:spTree>
    <p:extLst>
      <p:ext uri="{BB962C8B-B14F-4D97-AF65-F5344CB8AC3E}">
        <p14:creationId xmlns:p14="http://schemas.microsoft.com/office/powerpoint/2010/main" val="149187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fade">
                                      <p:cBhvr>
                                        <p:cTn id="13" dur="1000"/>
                                        <p:tgtEl>
                                          <p:spTgt spid="4">
                                            <p:bg/>
                                          </p:spTgt>
                                        </p:tgtEl>
                                      </p:cBhvr>
                                    </p:animEffect>
                                    <p:anim calcmode="lin" valueType="num">
                                      <p:cBhvr>
                                        <p:cTn id="14" dur="1000" fill="hold"/>
                                        <p:tgtEl>
                                          <p:spTgt spid="4">
                                            <p:bg/>
                                          </p:spTgt>
                                        </p:tgtEl>
                                        <p:attrNameLst>
                                          <p:attrName>ppt_x</p:attrName>
                                        </p:attrNameLst>
                                      </p:cBhvr>
                                      <p:tavLst>
                                        <p:tav tm="0">
                                          <p:val>
                                            <p:strVal val="#ppt_x"/>
                                          </p:val>
                                        </p:tav>
                                        <p:tav tm="100000">
                                          <p:val>
                                            <p:strVal val="#ppt_x"/>
                                          </p:val>
                                        </p:tav>
                                      </p:tavLst>
                                    </p:anim>
                                    <p:anim calcmode="lin" valueType="num">
                                      <p:cBhvr>
                                        <p:cTn id="15"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fade">
                                      <p:cBhvr>
                                        <p:cTn id="27" dur="1000"/>
                                        <p:tgtEl>
                                          <p:spTgt spid="3">
                                            <p:bg/>
                                          </p:spTgt>
                                        </p:tgtEl>
                                      </p:cBhvr>
                                    </p:animEffect>
                                    <p:anim calcmode="lin" valueType="num">
                                      <p:cBhvr>
                                        <p:cTn id="28" dur="1000" fill="hold"/>
                                        <p:tgtEl>
                                          <p:spTgt spid="3">
                                            <p:bg/>
                                          </p:spTgt>
                                        </p:tgtEl>
                                        <p:attrNameLst>
                                          <p:attrName>ppt_x</p:attrName>
                                        </p:attrNameLst>
                                      </p:cBhvr>
                                      <p:tavLst>
                                        <p:tav tm="0">
                                          <p:val>
                                            <p:strVal val="#ppt_x"/>
                                          </p:val>
                                        </p:tav>
                                        <p:tav tm="100000">
                                          <p:val>
                                            <p:strVal val="#ppt_x"/>
                                          </p:val>
                                        </p:tav>
                                      </p:tavLst>
                                    </p:anim>
                                    <p:anim calcmode="lin" valueType="num">
                                      <p:cBhvr>
                                        <p:cTn id="2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Effect transition="in" filter="fade">
                                      <p:cBhvr>
                                        <p:cTn id="41" dur="1000"/>
                                        <p:tgtEl>
                                          <p:spTgt spid="4">
                                            <p:txEl>
                                              <p:pRg st="1" end="1"/>
                                            </p:txEl>
                                          </p:spTgt>
                                        </p:tgtEl>
                                      </p:cBhvr>
                                    </p:animEffect>
                                    <p:anim calcmode="lin" valueType="num">
                                      <p:cBhvr>
                                        <p:cTn id="4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Effect transition="in" filter="fade">
                                      <p:cBhvr>
                                        <p:cTn id="48" dur="1000"/>
                                        <p:tgtEl>
                                          <p:spTgt spid="4">
                                            <p:txEl>
                                              <p:pRg st="2" end="2"/>
                                            </p:txEl>
                                          </p:spTgt>
                                        </p:tgtEl>
                                      </p:cBhvr>
                                    </p:animEffect>
                                    <p:anim calcmode="lin" valueType="num">
                                      <p:cBhvr>
                                        <p:cTn id="4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fade">
                                      <p:cBhvr>
                                        <p:cTn id="55" dur="1000"/>
                                        <p:tgtEl>
                                          <p:spTgt spid="4">
                                            <p:txEl>
                                              <p:pRg st="3" end="3"/>
                                            </p:txEl>
                                          </p:spTgt>
                                        </p:tgtEl>
                                      </p:cBhvr>
                                    </p:animEffect>
                                    <p:anim calcmode="lin" valueType="num">
                                      <p:cBhvr>
                                        <p:cTn id="5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fade">
                                      <p:cBhvr>
                                        <p:cTn id="62" dur="1000"/>
                                        <p:tgtEl>
                                          <p:spTgt spid="4">
                                            <p:txEl>
                                              <p:pRg st="4" end="4"/>
                                            </p:txEl>
                                          </p:spTgt>
                                        </p:tgtEl>
                                      </p:cBhvr>
                                    </p:animEffect>
                                    <p:anim calcmode="lin" valueType="num">
                                      <p:cBhvr>
                                        <p:cTn id="6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Effect transition="in" filter="fade">
                                      <p:cBhvr>
                                        <p:cTn id="69" dur="1000"/>
                                        <p:tgtEl>
                                          <p:spTgt spid="4">
                                            <p:txEl>
                                              <p:pRg st="5" end="5"/>
                                            </p:txEl>
                                          </p:spTgt>
                                        </p:tgtEl>
                                      </p:cBhvr>
                                    </p:animEffect>
                                    <p:anim calcmode="lin" valueType="num">
                                      <p:cBhvr>
                                        <p:cTn id="7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7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4">
                                            <p:txEl>
                                              <p:pRg st="6" end="6"/>
                                            </p:txEl>
                                          </p:spTgt>
                                        </p:tgtEl>
                                        <p:attrNameLst>
                                          <p:attrName>style.visibility</p:attrName>
                                        </p:attrNameLst>
                                      </p:cBhvr>
                                      <p:to>
                                        <p:strVal val="visible"/>
                                      </p:to>
                                    </p:set>
                                    <p:animEffect transition="in" filter="fade">
                                      <p:cBhvr>
                                        <p:cTn id="76" dur="1000"/>
                                        <p:tgtEl>
                                          <p:spTgt spid="4">
                                            <p:txEl>
                                              <p:pRg st="6" end="6"/>
                                            </p:txEl>
                                          </p:spTgt>
                                        </p:tgtEl>
                                      </p:cBhvr>
                                    </p:animEffect>
                                    <p:anim calcmode="lin" valueType="num">
                                      <p:cBhvr>
                                        <p:cTn id="7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7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4">
                                            <p:txEl>
                                              <p:pRg st="7" end="7"/>
                                            </p:txEl>
                                          </p:spTgt>
                                        </p:tgtEl>
                                        <p:attrNameLst>
                                          <p:attrName>style.visibility</p:attrName>
                                        </p:attrNameLst>
                                      </p:cBhvr>
                                      <p:to>
                                        <p:strVal val="visible"/>
                                      </p:to>
                                    </p:set>
                                    <p:animEffect transition="in" filter="fade">
                                      <p:cBhvr>
                                        <p:cTn id="83" dur="1000"/>
                                        <p:tgtEl>
                                          <p:spTgt spid="4">
                                            <p:txEl>
                                              <p:pRg st="7" end="7"/>
                                            </p:txEl>
                                          </p:spTgt>
                                        </p:tgtEl>
                                      </p:cBhvr>
                                    </p:animEffect>
                                    <p:anim calcmode="lin" valueType="num">
                                      <p:cBhvr>
                                        <p:cTn id="8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85"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4">
                                            <p:txEl>
                                              <p:pRg st="8" end="8"/>
                                            </p:txEl>
                                          </p:spTgt>
                                        </p:tgtEl>
                                        <p:attrNameLst>
                                          <p:attrName>style.visibility</p:attrName>
                                        </p:attrNameLst>
                                      </p:cBhvr>
                                      <p:to>
                                        <p:strVal val="visible"/>
                                      </p:to>
                                    </p:set>
                                    <p:animEffect transition="in" filter="fade">
                                      <p:cBhvr>
                                        <p:cTn id="90" dur="1000"/>
                                        <p:tgtEl>
                                          <p:spTgt spid="4">
                                            <p:txEl>
                                              <p:pRg st="8" end="8"/>
                                            </p:txEl>
                                          </p:spTgt>
                                        </p:tgtEl>
                                      </p:cBhvr>
                                    </p:animEffect>
                                    <p:anim calcmode="lin" valueType="num">
                                      <p:cBhvr>
                                        <p:cTn id="9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9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nodeType="clickEffect">
                                  <p:stCondLst>
                                    <p:cond delay="0"/>
                                  </p:stCondLst>
                                  <p:childTnLst>
                                    <p:set>
                                      <p:cBhvr>
                                        <p:cTn id="96" dur="1" fill="hold">
                                          <p:stCondLst>
                                            <p:cond delay="0"/>
                                          </p:stCondLst>
                                        </p:cTn>
                                        <p:tgtEl>
                                          <p:spTgt spid="4">
                                            <p:txEl>
                                              <p:pRg st="9" end="9"/>
                                            </p:txEl>
                                          </p:spTgt>
                                        </p:tgtEl>
                                        <p:attrNameLst>
                                          <p:attrName>style.visibility</p:attrName>
                                        </p:attrNameLst>
                                      </p:cBhvr>
                                      <p:to>
                                        <p:strVal val="visible"/>
                                      </p:to>
                                    </p:set>
                                    <p:animEffect transition="in" filter="fade">
                                      <p:cBhvr>
                                        <p:cTn id="97" dur="1000"/>
                                        <p:tgtEl>
                                          <p:spTgt spid="4">
                                            <p:txEl>
                                              <p:pRg st="9" end="9"/>
                                            </p:txEl>
                                          </p:spTgt>
                                        </p:tgtEl>
                                      </p:cBhvr>
                                    </p:animEffect>
                                    <p:anim calcmode="lin" valueType="num">
                                      <p:cBhvr>
                                        <p:cTn id="9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99"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3">
                                            <p:txEl>
                                              <p:pRg st="1" end="1"/>
                                            </p:txEl>
                                          </p:spTgt>
                                        </p:tgtEl>
                                        <p:attrNameLst>
                                          <p:attrName>style.visibility</p:attrName>
                                        </p:attrNameLst>
                                      </p:cBhvr>
                                      <p:to>
                                        <p:strVal val="visible"/>
                                      </p:to>
                                    </p:set>
                                    <p:animEffect transition="in" filter="fade">
                                      <p:cBhvr>
                                        <p:cTn id="104" dur="1000"/>
                                        <p:tgtEl>
                                          <p:spTgt spid="3">
                                            <p:txEl>
                                              <p:pRg st="1" end="1"/>
                                            </p:txEl>
                                          </p:spTgt>
                                        </p:tgtEl>
                                      </p:cBhvr>
                                    </p:animEffect>
                                    <p:anim calcmode="lin" valueType="num">
                                      <p:cBhvr>
                                        <p:cTn id="10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0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nodeType="clickEffect">
                                  <p:stCondLst>
                                    <p:cond delay="0"/>
                                  </p:stCondLst>
                                  <p:childTnLst>
                                    <p:set>
                                      <p:cBhvr>
                                        <p:cTn id="110" dur="1" fill="hold">
                                          <p:stCondLst>
                                            <p:cond delay="0"/>
                                          </p:stCondLst>
                                        </p:cTn>
                                        <p:tgtEl>
                                          <p:spTgt spid="3">
                                            <p:txEl>
                                              <p:pRg st="2" end="2"/>
                                            </p:txEl>
                                          </p:spTgt>
                                        </p:tgtEl>
                                        <p:attrNameLst>
                                          <p:attrName>style.visibility</p:attrName>
                                        </p:attrNameLst>
                                      </p:cBhvr>
                                      <p:to>
                                        <p:strVal val="visible"/>
                                      </p:to>
                                    </p:set>
                                    <p:animEffect transition="in" filter="fade">
                                      <p:cBhvr>
                                        <p:cTn id="111" dur="1000"/>
                                        <p:tgtEl>
                                          <p:spTgt spid="3">
                                            <p:txEl>
                                              <p:pRg st="2" end="2"/>
                                            </p:txEl>
                                          </p:spTgt>
                                        </p:tgtEl>
                                      </p:cBhvr>
                                    </p:animEffect>
                                    <p:anim calcmode="lin" valueType="num">
                                      <p:cBhvr>
                                        <p:cTn id="1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nodeType="clickEffect">
                                  <p:stCondLst>
                                    <p:cond delay="0"/>
                                  </p:stCondLst>
                                  <p:childTnLst>
                                    <p:set>
                                      <p:cBhvr>
                                        <p:cTn id="117" dur="1" fill="hold">
                                          <p:stCondLst>
                                            <p:cond delay="0"/>
                                          </p:stCondLst>
                                        </p:cTn>
                                        <p:tgtEl>
                                          <p:spTgt spid="3">
                                            <p:txEl>
                                              <p:pRg st="3" end="3"/>
                                            </p:txEl>
                                          </p:spTgt>
                                        </p:tgtEl>
                                        <p:attrNameLst>
                                          <p:attrName>style.visibility</p:attrName>
                                        </p:attrNameLst>
                                      </p:cBhvr>
                                      <p:to>
                                        <p:strVal val="visible"/>
                                      </p:to>
                                    </p:set>
                                    <p:animEffect transition="in" filter="fade">
                                      <p:cBhvr>
                                        <p:cTn id="118" dur="1000"/>
                                        <p:tgtEl>
                                          <p:spTgt spid="3">
                                            <p:txEl>
                                              <p:pRg st="3" end="3"/>
                                            </p:txEl>
                                          </p:spTgt>
                                        </p:tgtEl>
                                      </p:cBhvr>
                                    </p:animEffect>
                                    <p:anim calcmode="lin" valueType="num">
                                      <p:cBhvr>
                                        <p:cTn id="1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nodeType="clickEffect">
                                  <p:stCondLst>
                                    <p:cond delay="0"/>
                                  </p:stCondLst>
                                  <p:childTnLst>
                                    <p:set>
                                      <p:cBhvr>
                                        <p:cTn id="124" dur="1" fill="hold">
                                          <p:stCondLst>
                                            <p:cond delay="0"/>
                                          </p:stCondLst>
                                        </p:cTn>
                                        <p:tgtEl>
                                          <p:spTgt spid="3">
                                            <p:txEl>
                                              <p:pRg st="4" end="4"/>
                                            </p:txEl>
                                          </p:spTgt>
                                        </p:tgtEl>
                                        <p:attrNameLst>
                                          <p:attrName>style.visibility</p:attrName>
                                        </p:attrNameLst>
                                      </p:cBhvr>
                                      <p:to>
                                        <p:strVal val="visible"/>
                                      </p:to>
                                    </p:set>
                                    <p:animEffect transition="in" filter="fade">
                                      <p:cBhvr>
                                        <p:cTn id="125" dur="1000"/>
                                        <p:tgtEl>
                                          <p:spTgt spid="3">
                                            <p:txEl>
                                              <p:pRg st="4" end="4"/>
                                            </p:txEl>
                                          </p:spTgt>
                                        </p:tgtEl>
                                      </p:cBhvr>
                                    </p:animEffect>
                                    <p:anim calcmode="lin" valueType="num">
                                      <p:cBhvr>
                                        <p:cTn id="1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nodeType="clickEffect">
                                  <p:stCondLst>
                                    <p:cond delay="0"/>
                                  </p:stCondLst>
                                  <p:childTnLst>
                                    <p:set>
                                      <p:cBhvr>
                                        <p:cTn id="131" dur="1" fill="hold">
                                          <p:stCondLst>
                                            <p:cond delay="0"/>
                                          </p:stCondLst>
                                        </p:cTn>
                                        <p:tgtEl>
                                          <p:spTgt spid="3">
                                            <p:txEl>
                                              <p:pRg st="5" end="5"/>
                                            </p:txEl>
                                          </p:spTgt>
                                        </p:tgtEl>
                                        <p:attrNameLst>
                                          <p:attrName>style.visibility</p:attrName>
                                        </p:attrNameLst>
                                      </p:cBhvr>
                                      <p:to>
                                        <p:strVal val="visible"/>
                                      </p:to>
                                    </p:set>
                                    <p:animEffect transition="in" filter="fade">
                                      <p:cBhvr>
                                        <p:cTn id="132" dur="1000"/>
                                        <p:tgtEl>
                                          <p:spTgt spid="3">
                                            <p:txEl>
                                              <p:pRg st="5" end="5"/>
                                            </p:txEl>
                                          </p:spTgt>
                                        </p:tgtEl>
                                      </p:cBhvr>
                                    </p:animEffect>
                                    <p:anim calcmode="lin" valueType="num">
                                      <p:cBhvr>
                                        <p:cTn id="1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nodeType="clickEffect">
                                  <p:stCondLst>
                                    <p:cond delay="0"/>
                                  </p:stCondLst>
                                  <p:childTnLst>
                                    <p:set>
                                      <p:cBhvr>
                                        <p:cTn id="138" dur="1" fill="hold">
                                          <p:stCondLst>
                                            <p:cond delay="0"/>
                                          </p:stCondLst>
                                        </p:cTn>
                                        <p:tgtEl>
                                          <p:spTgt spid="3">
                                            <p:txEl>
                                              <p:pRg st="6" end="6"/>
                                            </p:txEl>
                                          </p:spTgt>
                                        </p:tgtEl>
                                        <p:attrNameLst>
                                          <p:attrName>style.visibility</p:attrName>
                                        </p:attrNameLst>
                                      </p:cBhvr>
                                      <p:to>
                                        <p:strVal val="visible"/>
                                      </p:to>
                                    </p:set>
                                    <p:animEffect transition="in" filter="fade">
                                      <p:cBhvr>
                                        <p:cTn id="139" dur="1000"/>
                                        <p:tgtEl>
                                          <p:spTgt spid="3">
                                            <p:txEl>
                                              <p:pRg st="6" end="6"/>
                                            </p:txEl>
                                          </p:spTgt>
                                        </p:tgtEl>
                                      </p:cBhvr>
                                    </p:animEffect>
                                    <p:anim calcmode="lin" valueType="num">
                                      <p:cBhvr>
                                        <p:cTn id="1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nodeType="clickEffect">
                                  <p:stCondLst>
                                    <p:cond delay="0"/>
                                  </p:stCondLst>
                                  <p:childTnLst>
                                    <p:set>
                                      <p:cBhvr>
                                        <p:cTn id="145" dur="1" fill="hold">
                                          <p:stCondLst>
                                            <p:cond delay="0"/>
                                          </p:stCondLst>
                                        </p:cTn>
                                        <p:tgtEl>
                                          <p:spTgt spid="3">
                                            <p:txEl>
                                              <p:pRg st="7" end="7"/>
                                            </p:txEl>
                                          </p:spTgt>
                                        </p:tgtEl>
                                        <p:attrNameLst>
                                          <p:attrName>style.visibility</p:attrName>
                                        </p:attrNameLst>
                                      </p:cBhvr>
                                      <p:to>
                                        <p:strVal val="visible"/>
                                      </p:to>
                                    </p:set>
                                    <p:animEffect transition="in" filter="fade">
                                      <p:cBhvr>
                                        <p:cTn id="146" dur="1000"/>
                                        <p:tgtEl>
                                          <p:spTgt spid="3">
                                            <p:txEl>
                                              <p:pRg st="7" end="7"/>
                                            </p:txEl>
                                          </p:spTgt>
                                        </p:tgtEl>
                                      </p:cBhvr>
                                    </p:animEffect>
                                    <p:anim calcmode="lin" valueType="num">
                                      <p:cBhvr>
                                        <p:cTn id="1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332656"/>
            <a:ext cx="8507288" cy="6381328"/>
          </a:xfrm>
        </p:spPr>
        <p:style>
          <a:lnRef idx="1">
            <a:schemeClr val="accent4"/>
          </a:lnRef>
          <a:fillRef idx="2">
            <a:schemeClr val="accent4"/>
          </a:fillRef>
          <a:effectRef idx="1">
            <a:schemeClr val="accent4"/>
          </a:effectRef>
          <a:fontRef idx="minor">
            <a:schemeClr val="dk1"/>
          </a:fontRef>
        </p:style>
        <p:txBody>
          <a:bodyPr>
            <a:noAutofit/>
          </a:bodyPr>
          <a:lstStyle/>
          <a:p>
            <a:pPr marL="0" marR="0" indent="0" algn="ctr" rtl="1">
              <a:spcBef>
                <a:spcPts val="0"/>
              </a:spcBef>
              <a:spcAft>
                <a:spcPts val="1500"/>
              </a:spcAft>
              <a:buNone/>
            </a:pPr>
            <a:r>
              <a:rPr lang="ar-EG" sz="4000" b="1" dirty="0" smtClean="0">
                <a:solidFill>
                  <a:srgbClr val="FF0000"/>
                </a:solidFill>
                <a:ea typeface="Calibri"/>
                <a:cs typeface="PT Bold Heading" pitchFamily="2" charset="-78"/>
              </a:rPr>
              <a:t>3</a:t>
            </a:r>
            <a:r>
              <a:rPr lang="ar-EG" sz="4000" b="1" dirty="0">
                <a:solidFill>
                  <a:srgbClr val="FF0000"/>
                </a:solidFill>
                <a:ea typeface="Calibri"/>
                <a:cs typeface="PT Bold Heading" pitchFamily="2" charset="-78"/>
              </a:rPr>
              <a:t/>
            </a:r>
            <a:br>
              <a:rPr lang="ar-EG" sz="4000" b="1" dirty="0">
                <a:solidFill>
                  <a:srgbClr val="FF0000"/>
                </a:solidFill>
                <a:ea typeface="Calibri"/>
                <a:cs typeface="PT Bold Heading" pitchFamily="2" charset="-78"/>
              </a:rPr>
            </a:br>
            <a:r>
              <a:rPr lang="ar-SA" sz="4000" b="1" kern="1400" spc="25" dirty="0">
                <a:solidFill>
                  <a:srgbClr val="FF0000"/>
                </a:solidFill>
                <a:latin typeface="Cambria"/>
                <a:ea typeface="Times New Roman"/>
                <a:cs typeface="Times New Roman"/>
              </a:rPr>
              <a:t>أولا/ المبادئ المتعلقة بممارسة </a:t>
            </a:r>
            <a:r>
              <a:rPr lang="ar-SA" sz="4000" b="1" kern="1400" spc="25" dirty="0" smtClean="0">
                <a:solidFill>
                  <a:srgbClr val="FF0000"/>
                </a:solidFill>
                <a:latin typeface="Cambria"/>
                <a:ea typeface="Times New Roman"/>
                <a:cs typeface="Times New Roman"/>
              </a:rPr>
              <a:t>النشاط</a:t>
            </a:r>
            <a:r>
              <a:rPr lang="en-US" sz="4000" b="1" kern="1400" spc="25" dirty="0" smtClean="0">
                <a:solidFill>
                  <a:srgbClr val="FF0000"/>
                </a:solidFill>
                <a:latin typeface="Times New Roman"/>
                <a:ea typeface="Times New Roman"/>
                <a:cs typeface="Times New Roman"/>
              </a:rPr>
              <a:t> :</a:t>
            </a:r>
            <a:endParaRPr lang="en-US" sz="2800" dirty="0">
              <a:solidFill>
                <a:srgbClr val="FF0000"/>
              </a:solidFill>
              <a:latin typeface="Calibri"/>
              <a:ea typeface="Calibri"/>
              <a:cs typeface="Arial"/>
            </a:endParaRPr>
          </a:p>
          <a:p>
            <a:pPr marL="342900" marR="0" lvl="0" indent="-342900" algn="justLow" rtl="1">
              <a:spcBef>
                <a:spcPts val="0"/>
              </a:spcBef>
              <a:spcAft>
                <a:spcPts val="0"/>
              </a:spcAft>
              <a:buFont typeface="+mj-lt"/>
              <a:buAutoNum type="arabicPeriod"/>
            </a:pPr>
            <a:r>
              <a:rPr lang="ar-SA" sz="3000" b="1" dirty="0" err="1">
                <a:ln w="9525" cap="rnd" cmpd="sng" algn="ctr">
                  <a:solidFill>
                    <a:srgbClr val="000000"/>
                  </a:solidFill>
                  <a:prstDash val="solid"/>
                  <a:bevel/>
                </a:ln>
                <a:latin typeface="Calibri"/>
                <a:ea typeface="Calibri"/>
                <a:cs typeface="Times New Roman"/>
              </a:rPr>
              <a:t>المسؤولیة</a:t>
            </a:r>
            <a:r>
              <a:rPr lang="ar-SA" sz="3000" b="1" dirty="0">
                <a:ln w="9525" cap="rnd" cmpd="sng" algn="ctr">
                  <a:solidFill>
                    <a:srgbClr val="000000"/>
                  </a:solidFill>
                  <a:prstDash val="solid"/>
                  <a:bevel/>
                </a:ln>
                <a:latin typeface="Calibri"/>
                <a:ea typeface="Calibri"/>
                <a:cs typeface="Times New Roman"/>
              </a:rPr>
              <a:t> </a:t>
            </a:r>
            <a:r>
              <a:rPr lang="ar-SA" sz="3000" b="1" dirty="0" err="1">
                <a:ln w="9525" cap="rnd" cmpd="sng" algn="ctr">
                  <a:solidFill>
                    <a:srgbClr val="000000"/>
                  </a:solidFill>
                  <a:prstDash val="solid"/>
                  <a:bevel/>
                </a:ln>
                <a:latin typeface="Calibri"/>
                <a:ea typeface="Calibri"/>
                <a:cs typeface="Times New Roman"/>
              </a:rPr>
              <a:t>الاجتماعیة</a:t>
            </a:r>
            <a:r>
              <a:rPr lang="ar-SA" sz="3000" b="1" dirty="0">
                <a:ln w="9525" cap="rnd" cmpd="sng" algn="ctr">
                  <a:solidFill>
                    <a:srgbClr val="000000"/>
                  </a:solidFill>
                  <a:prstDash val="solid"/>
                  <a:bevel/>
                </a:ln>
                <a:latin typeface="Calibri"/>
                <a:ea typeface="Calibri"/>
                <a:cs typeface="Times New Roman"/>
              </a:rPr>
              <a:t> للمؤسسات: </a:t>
            </a:r>
            <a:endParaRPr lang="en-US" sz="3000" dirty="0">
              <a:latin typeface="Calibri"/>
              <a:ea typeface="Calibri"/>
              <a:cs typeface="Arial"/>
            </a:endParaRPr>
          </a:p>
          <a:p>
            <a:pPr marL="0" marR="0" indent="0" algn="justLow" rtl="1">
              <a:spcBef>
                <a:spcPts val="0"/>
              </a:spcBef>
              <a:spcAft>
                <a:spcPts val="0"/>
              </a:spcAft>
              <a:buNone/>
            </a:pPr>
            <a:r>
              <a:rPr lang="ar-EG" sz="3000" b="1" dirty="0" smtClean="0">
                <a:latin typeface="Calibri"/>
                <a:ea typeface="Calibri"/>
                <a:cs typeface="Times New Roman"/>
              </a:rPr>
              <a:t>إن اي </a:t>
            </a:r>
            <a:r>
              <a:rPr lang="ar-SA" sz="3000" b="1" dirty="0" smtClean="0">
                <a:latin typeface="Calibri"/>
                <a:ea typeface="Calibri"/>
                <a:cs typeface="Times New Roman"/>
              </a:rPr>
              <a:t>مؤسسة </a:t>
            </a:r>
            <a:r>
              <a:rPr lang="ar-SA" sz="3000" b="1" dirty="0">
                <a:latin typeface="Calibri"/>
                <a:ea typeface="Calibri"/>
                <a:cs typeface="Times New Roman"/>
              </a:rPr>
              <a:t>تستمد أسباب وجودها ونجاحها من البيئة المحيطة بها، لذلك تقع عليها مسؤولية المساهمة في رفاهية ذلك المجتمع، بتوفير السلعة أو الخدمة بأفضل مستوى ممكن، ودائما بما </a:t>
            </a:r>
            <a:r>
              <a:rPr lang="ar-SA" sz="3000" b="1" dirty="0" err="1">
                <a:latin typeface="Calibri"/>
                <a:ea typeface="Calibri"/>
                <a:cs typeface="Times New Roman"/>
              </a:rPr>
              <a:t>يتلائم</a:t>
            </a:r>
            <a:r>
              <a:rPr lang="ar-SA" sz="3000" b="1" dirty="0">
                <a:latin typeface="Calibri"/>
                <a:ea typeface="Calibri"/>
                <a:cs typeface="Times New Roman"/>
              </a:rPr>
              <a:t> وأذواقه </a:t>
            </a:r>
            <a:r>
              <a:rPr lang="ar-SA" sz="3000" b="1" dirty="0" smtClean="0">
                <a:latin typeface="Calibri"/>
                <a:ea typeface="Calibri"/>
                <a:cs typeface="Times New Roman"/>
              </a:rPr>
              <a:t>وحاجاته</a:t>
            </a:r>
            <a:r>
              <a:rPr lang="ar-EG" sz="3000" b="1" dirty="0" smtClean="0">
                <a:latin typeface="Calibri"/>
                <a:ea typeface="Calibri"/>
                <a:cs typeface="Times New Roman"/>
              </a:rPr>
              <a:t>.</a:t>
            </a:r>
          </a:p>
          <a:p>
            <a:pPr marL="0" marR="0" lvl="0" indent="0" algn="justLow" rtl="1">
              <a:lnSpc>
                <a:spcPct val="130000"/>
              </a:lnSpc>
              <a:spcBef>
                <a:spcPts val="0"/>
              </a:spcBef>
              <a:spcAft>
                <a:spcPts val="0"/>
              </a:spcAft>
              <a:buNone/>
            </a:pPr>
            <a:r>
              <a:rPr lang="ar-EG" sz="3000" b="1" dirty="0" smtClean="0">
                <a:ln w="9525" cap="rnd" cmpd="sng" algn="ctr">
                  <a:solidFill>
                    <a:srgbClr val="000000"/>
                  </a:solidFill>
                  <a:prstDash val="solid"/>
                  <a:bevel/>
                </a:ln>
                <a:latin typeface="Calibri"/>
                <a:ea typeface="Calibri"/>
                <a:cs typeface="Times New Roman"/>
              </a:rPr>
              <a:t>2. </a:t>
            </a:r>
            <a:r>
              <a:rPr lang="ar-SA" sz="3000" b="1" dirty="0" smtClean="0">
                <a:ln w="9525" cap="rnd" cmpd="sng" algn="ctr">
                  <a:solidFill>
                    <a:srgbClr val="000000"/>
                  </a:solidFill>
                  <a:prstDash val="solid"/>
                  <a:bevel/>
                </a:ln>
                <a:latin typeface="Calibri"/>
                <a:ea typeface="Calibri"/>
                <a:cs typeface="Times New Roman"/>
              </a:rPr>
              <a:t>احترام </a:t>
            </a:r>
            <a:r>
              <a:rPr lang="ar-SA" sz="3000" b="1" dirty="0">
                <a:ln w="9525" cap="rnd" cmpd="sng" algn="ctr">
                  <a:solidFill>
                    <a:srgbClr val="000000"/>
                  </a:solidFill>
                  <a:prstDash val="solid"/>
                  <a:bevel/>
                </a:ln>
                <a:latin typeface="Calibri"/>
                <a:ea typeface="Calibri"/>
                <a:cs typeface="Times New Roman"/>
              </a:rPr>
              <a:t>رأي الفرد </a:t>
            </a:r>
            <a:r>
              <a:rPr lang="ar-SA" sz="3000" b="1" dirty="0" err="1">
                <a:ln w="9525" cap="rnd" cmpd="sng" algn="ctr">
                  <a:solidFill>
                    <a:srgbClr val="000000"/>
                  </a:solidFill>
                  <a:prstDash val="solid"/>
                  <a:bevel/>
                </a:ln>
                <a:latin typeface="Calibri"/>
                <a:ea typeface="Calibri"/>
                <a:cs typeface="Times New Roman"/>
              </a:rPr>
              <a:t>والإیمان</a:t>
            </a:r>
            <a:r>
              <a:rPr lang="ar-SA" sz="3000" b="1" dirty="0">
                <a:ln w="9525" cap="rnd" cmpd="sng" algn="ctr">
                  <a:solidFill>
                    <a:srgbClr val="000000"/>
                  </a:solidFill>
                  <a:prstDash val="solid"/>
                  <a:bevel/>
                </a:ln>
                <a:latin typeface="Calibri"/>
                <a:ea typeface="Calibri"/>
                <a:cs typeface="Times New Roman"/>
              </a:rPr>
              <a:t> بقوة الرأي العام</a:t>
            </a:r>
            <a:r>
              <a:rPr lang="en-US" sz="3000" b="1" dirty="0">
                <a:ln w="9525" cap="rnd" cmpd="sng" algn="ctr">
                  <a:solidFill>
                    <a:srgbClr val="000000"/>
                  </a:solidFill>
                  <a:prstDash val="solid"/>
                  <a:bevel/>
                </a:ln>
                <a:latin typeface="Times New Roman"/>
                <a:ea typeface="Calibri"/>
                <a:cs typeface="Arial"/>
              </a:rPr>
              <a:t>:</a:t>
            </a:r>
            <a:endParaRPr lang="en-US" sz="3000" dirty="0">
              <a:latin typeface="Calibri"/>
              <a:ea typeface="Calibri"/>
              <a:cs typeface="Arial"/>
            </a:endParaRPr>
          </a:p>
          <a:p>
            <a:pPr marL="0" indent="0" algn="just" rtl="1">
              <a:buNone/>
            </a:pPr>
            <a:r>
              <a:rPr lang="ar-SA" sz="3000" b="1" dirty="0" smtClean="0">
                <a:latin typeface="Times New Roman"/>
                <a:ea typeface="Calibri"/>
              </a:rPr>
              <a:t>إن </a:t>
            </a:r>
            <a:r>
              <a:rPr lang="ar-SA" sz="3000" b="1" dirty="0">
                <a:latin typeface="Times New Roman"/>
                <a:ea typeface="Calibri"/>
              </a:rPr>
              <a:t>أحد الأهداف الرئيسية</a:t>
            </a:r>
            <a:r>
              <a:rPr lang="ar-SA" sz="3000" b="1" dirty="0">
                <a:ea typeface="Calibri"/>
                <a:cs typeface="Times New Roman"/>
              </a:rPr>
              <a:t> لنشاط العلاقات العامة هو جعل المؤسسة تعمل وفقا لرغبات جماهيرها، </a:t>
            </a:r>
            <a:r>
              <a:rPr lang="ar-EG" sz="3000" b="1" dirty="0" smtClean="0">
                <a:ea typeface="Calibri"/>
                <a:cs typeface="Times New Roman"/>
              </a:rPr>
              <a:t>حيث </a:t>
            </a:r>
            <a:r>
              <a:rPr lang="ar-SA" sz="3000" b="1" dirty="0" smtClean="0">
                <a:ea typeface="Calibri"/>
                <a:cs typeface="Times New Roman"/>
              </a:rPr>
              <a:t>تقوم </a:t>
            </a:r>
            <a:r>
              <a:rPr lang="ar-SA" sz="3000" b="1" dirty="0">
                <a:ea typeface="Calibri"/>
                <a:cs typeface="Times New Roman"/>
              </a:rPr>
              <a:t>العلاقات العامة على مبدأ احترام رأي الفرد والإيمان بقوة الرأي </a:t>
            </a:r>
            <a:r>
              <a:rPr lang="ar-SA" sz="3000" b="1" dirty="0" smtClean="0">
                <a:ea typeface="Calibri"/>
                <a:cs typeface="Times New Roman"/>
              </a:rPr>
              <a:t>العام</a:t>
            </a:r>
            <a:r>
              <a:rPr lang="ar-EG" sz="3000" b="1" dirty="0">
                <a:ea typeface="Calibri"/>
                <a:cs typeface="Times New Roman"/>
              </a:rPr>
              <a:t>.</a:t>
            </a:r>
            <a:endParaRPr lang="ar-EG" sz="3000" b="1" dirty="0">
              <a:solidFill>
                <a:srgbClr val="FF0000"/>
              </a:solidFill>
              <a:ea typeface="Calibri"/>
              <a:cs typeface="PT Bold Heading" pitchFamily="2" charset="-78"/>
            </a:endParaRPr>
          </a:p>
        </p:txBody>
      </p:sp>
    </p:spTree>
    <p:extLst>
      <p:ext uri="{BB962C8B-B14F-4D97-AF65-F5344CB8AC3E}">
        <p14:creationId xmlns:p14="http://schemas.microsoft.com/office/powerpoint/2010/main" val="355393110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332656"/>
            <a:ext cx="8712968" cy="6336704"/>
          </a:xfrm>
        </p:spPr>
        <p:style>
          <a:lnRef idx="1">
            <a:schemeClr val="accent4"/>
          </a:lnRef>
          <a:fillRef idx="2">
            <a:schemeClr val="accent4"/>
          </a:fillRef>
          <a:effectRef idx="1">
            <a:schemeClr val="accent4"/>
          </a:effectRef>
          <a:fontRef idx="minor">
            <a:schemeClr val="dk1"/>
          </a:fontRef>
        </p:style>
        <p:txBody>
          <a:bodyPr>
            <a:noAutofit/>
          </a:bodyPr>
          <a:lstStyle/>
          <a:p>
            <a:pPr marL="0" lvl="0" indent="0" algn="ctr" rtl="1">
              <a:spcBef>
                <a:spcPts val="0"/>
              </a:spcBef>
              <a:buClr>
                <a:srgbClr val="0BD0D9"/>
              </a:buClr>
              <a:buNone/>
            </a:pPr>
            <a:r>
              <a:rPr lang="ar-EG" sz="3600" b="1" dirty="0" smtClean="0">
                <a:solidFill>
                  <a:srgbClr val="FF0000"/>
                </a:solidFill>
                <a:latin typeface="Calibri"/>
                <a:ea typeface="Calibri"/>
                <a:cs typeface="Times New Roman"/>
              </a:rPr>
              <a:t>4</a:t>
            </a:r>
          </a:p>
          <a:p>
            <a:pPr marL="0" indent="0" algn="justLow" rtl="1">
              <a:lnSpc>
                <a:spcPct val="130000"/>
              </a:lnSpc>
              <a:spcBef>
                <a:spcPts val="0"/>
              </a:spcBef>
              <a:buNone/>
            </a:pPr>
            <a:r>
              <a:rPr lang="ar-EG" sz="2800" b="1" dirty="0" smtClean="0">
                <a:effectLst>
                  <a:outerShdw blurRad="38100" dist="38100" dir="2700000" algn="tl">
                    <a:srgbClr val="000000">
                      <a:alpha val="43137"/>
                    </a:srgbClr>
                  </a:outerShdw>
                </a:effectLst>
              </a:rPr>
              <a:t>3. </a:t>
            </a:r>
            <a:r>
              <a:rPr lang="ar-EG" sz="3000" b="1" dirty="0" smtClean="0">
                <a:ln w="9525" cap="rnd" cmpd="sng" algn="ctr">
                  <a:solidFill>
                    <a:srgbClr val="000000"/>
                  </a:solidFill>
                  <a:prstDash val="solid"/>
                  <a:bevel/>
                </a:ln>
                <a:latin typeface="Calibri"/>
                <a:ea typeface="Calibri"/>
                <a:cs typeface="Times New Roman"/>
              </a:rPr>
              <a:t>مبدأ </a:t>
            </a:r>
            <a:r>
              <a:rPr lang="ar-EG" sz="3000" b="1" dirty="0">
                <a:ln w="9525" cap="rnd" cmpd="sng" algn="ctr">
                  <a:solidFill>
                    <a:srgbClr val="000000"/>
                  </a:solidFill>
                  <a:prstDash val="solid"/>
                  <a:bevel/>
                </a:ln>
                <a:latin typeface="Calibri"/>
                <a:ea typeface="Calibri"/>
                <a:cs typeface="Times New Roman"/>
              </a:rPr>
              <a:t>كشف المعلومات </a:t>
            </a:r>
            <a:r>
              <a:rPr lang="ar-EG" sz="3000" b="1" dirty="0" err="1">
                <a:ln w="9525" cap="rnd" cmpd="sng" algn="ctr">
                  <a:solidFill>
                    <a:srgbClr val="000000"/>
                  </a:solidFill>
                  <a:prstDash val="solid"/>
                  <a:bevel/>
                </a:ln>
                <a:latin typeface="Calibri"/>
                <a:ea typeface="Calibri"/>
                <a:cs typeface="Times New Roman"/>
              </a:rPr>
              <a:t>للجمھور</a:t>
            </a:r>
            <a:r>
              <a:rPr lang="ar-EG" sz="3000" b="1" dirty="0">
                <a:ln w="9525" cap="rnd" cmpd="sng" algn="ctr">
                  <a:solidFill>
                    <a:srgbClr val="000000"/>
                  </a:solidFill>
                  <a:prstDash val="solid"/>
                  <a:bevel/>
                </a:ln>
                <a:latin typeface="Calibri"/>
                <a:ea typeface="Calibri"/>
                <a:cs typeface="Times New Roman"/>
              </a:rPr>
              <a:t>:</a:t>
            </a:r>
          </a:p>
          <a:p>
            <a:pPr marL="0" lvl="0" indent="0" algn="justLow" rtl="1">
              <a:spcBef>
                <a:spcPts val="0"/>
              </a:spcBef>
              <a:buClr>
                <a:srgbClr val="0BD0D9"/>
              </a:buClr>
              <a:buNone/>
            </a:pPr>
            <a:r>
              <a:rPr lang="ar-EG" sz="2800" b="1" dirty="0" smtClean="0"/>
              <a:t>بعدم التكتم على المعلومات التي يريد الجمهور معرفتها فالصراحة </a:t>
            </a:r>
            <a:r>
              <a:rPr lang="ar-EG" sz="2800" b="1" dirty="0"/>
              <a:t>في حد ذاتها هي السبيل الوحيد في خلق الثقة بين المؤسسة وجمهورها وهذا في الأساس هدف العلاقات العامة. </a:t>
            </a:r>
            <a:endParaRPr lang="ar-EG" sz="2800" b="1" dirty="0" smtClean="0"/>
          </a:p>
          <a:p>
            <a:pPr marL="0" marR="0" lvl="0" indent="0" algn="justLow" rtl="1">
              <a:lnSpc>
                <a:spcPct val="130000"/>
              </a:lnSpc>
              <a:spcBef>
                <a:spcPts val="0"/>
              </a:spcBef>
              <a:spcAft>
                <a:spcPts val="0"/>
              </a:spcAft>
              <a:buNone/>
            </a:pPr>
            <a:r>
              <a:rPr lang="ar-EG" sz="2800" b="1" dirty="0" smtClean="0">
                <a:ln w="9525" cap="rnd" cmpd="sng" algn="ctr">
                  <a:solidFill>
                    <a:srgbClr val="000000"/>
                  </a:solidFill>
                  <a:prstDash val="solid"/>
                  <a:bevel/>
                </a:ln>
                <a:latin typeface="Calibri"/>
                <a:ea typeface="Calibri"/>
                <a:cs typeface="Times New Roman"/>
              </a:rPr>
              <a:t>4. </a:t>
            </a:r>
            <a:r>
              <a:rPr lang="ar-SA" sz="2800" b="1" dirty="0" smtClean="0">
                <a:ln w="9525" cap="rnd" cmpd="sng" algn="ctr">
                  <a:solidFill>
                    <a:srgbClr val="000000"/>
                  </a:solidFill>
                  <a:prstDash val="solid"/>
                  <a:bevel/>
                </a:ln>
                <a:latin typeface="Calibri"/>
                <a:ea typeface="Calibri"/>
                <a:cs typeface="Times New Roman"/>
              </a:rPr>
              <a:t>الالتزام </a:t>
            </a:r>
            <a:r>
              <a:rPr lang="ar-SA" sz="2800" b="1" dirty="0">
                <a:ln w="9525" cap="rnd" cmpd="sng" algn="ctr">
                  <a:solidFill>
                    <a:srgbClr val="000000"/>
                  </a:solidFill>
                  <a:prstDash val="solid"/>
                  <a:bevel/>
                </a:ln>
                <a:latin typeface="Calibri"/>
                <a:ea typeface="Calibri"/>
                <a:cs typeface="Times New Roman"/>
              </a:rPr>
              <a:t>بمبادئ الأخلاق </a:t>
            </a:r>
            <a:r>
              <a:rPr lang="ar-SA" sz="2800" b="1" dirty="0" err="1" smtClean="0">
                <a:ln w="9525" cap="rnd" cmpd="sng" algn="ctr">
                  <a:solidFill>
                    <a:srgbClr val="000000"/>
                  </a:solidFill>
                  <a:prstDash val="solid"/>
                  <a:bevel/>
                </a:ln>
                <a:latin typeface="Calibri"/>
                <a:ea typeface="Calibri"/>
                <a:cs typeface="Times New Roman"/>
              </a:rPr>
              <a:t>السلیمة:</a:t>
            </a:r>
            <a:r>
              <a:rPr lang="ar-SA" sz="2800" b="1" dirty="0" err="1" smtClean="0"/>
              <a:t>إذا</a:t>
            </a:r>
            <a:r>
              <a:rPr lang="ar-SA" sz="2800" b="1" dirty="0" smtClean="0"/>
              <a:t> </a:t>
            </a:r>
            <a:r>
              <a:rPr lang="ar-SA" sz="2800" b="1" dirty="0"/>
              <a:t>اعتبرنا العلاقات العامة سلوك وإعلام، فإن الجانب السلوكي لها يتمثل في الالتزام بالمثل والأخلاق الحميدة السامية كالنزاهة والصدق. والجانب الإعلامي هو استخدام كافة وسائل الإعلام والاتصال لتوضيح وتفسير نشاط المؤسسة وتحليل رد فعل الجماهير نحوها. </a:t>
            </a:r>
            <a:endParaRPr lang="en-US" sz="2800" b="1" dirty="0"/>
          </a:p>
        </p:txBody>
      </p:sp>
    </p:spTree>
    <p:extLst>
      <p:ext uri="{BB962C8B-B14F-4D97-AF65-F5344CB8AC3E}">
        <p14:creationId xmlns:p14="http://schemas.microsoft.com/office/powerpoint/2010/main" val="373814097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404664"/>
            <a:ext cx="8784976" cy="6192688"/>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ctr" rtl="1">
              <a:buNone/>
            </a:pPr>
            <a:r>
              <a:rPr lang="ar-EG" sz="3000" b="1" dirty="0" smtClean="0">
                <a:solidFill>
                  <a:srgbClr val="FF0000"/>
                </a:solidFill>
                <a:ea typeface="Calibri"/>
                <a:cs typeface="Times New Roman"/>
              </a:rPr>
              <a:t>5</a:t>
            </a:r>
          </a:p>
          <a:p>
            <a:pPr marL="0" marR="0" lvl="0" indent="0" algn="r" rtl="1">
              <a:spcBef>
                <a:spcPts val="0"/>
              </a:spcBef>
              <a:spcAft>
                <a:spcPts val="0"/>
              </a:spcAft>
              <a:buNone/>
            </a:pPr>
            <a:r>
              <a:rPr lang="en-US" sz="3000" b="1" dirty="0" smtClean="0">
                <a:ln w="9525" cap="rnd" cmpd="sng" algn="ctr">
                  <a:solidFill>
                    <a:srgbClr val="000000"/>
                  </a:solidFill>
                  <a:prstDash val="solid"/>
                  <a:bevel/>
                </a:ln>
                <a:latin typeface="Calibri"/>
                <a:ea typeface="Calibri"/>
                <a:cs typeface="Times New Roman"/>
              </a:rPr>
              <a:t>5</a:t>
            </a:r>
            <a:r>
              <a:rPr lang="ar-EG" sz="3000" b="1" dirty="0" smtClean="0">
                <a:ln w="9525" cap="rnd" cmpd="sng" algn="ctr">
                  <a:solidFill>
                    <a:srgbClr val="000000"/>
                  </a:solidFill>
                  <a:prstDash val="solid"/>
                  <a:bevel/>
                </a:ln>
                <a:latin typeface="Calibri"/>
                <a:ea typeface="Calibri"/>
                <a:cs typeface="Times New Roman"/>
              </a:rPr>
              <a:t>. </a:t>
            </a:r>
            <a:r>
              <a:rPr lang="ar-SA" sz="3000" b="1" dirty="0" smtClean="0">
                <a:ln w="9525" cap="rnd" cmpd="sng" algn="ctr">
                  <a:solidFill>
                    <a:srgbClr val="000000"/>
                  </a:solidFill>
                  <a:prstDash val="solid"/>
                  <a:bevel/>
                </a:ln>
                <a:latin typeface="Calibri"/>
                <a:ea typeface="Calibri"/>
                <a:cs typeface="Times New Roman"/>
              </a:rPr>
              <a:t>العلاقات العامة تبدأ من الداخل إلى الخارج:</a:t>
            </a:r>
            <a:endParaRPr lang="en-US" sz="3000" dirty="0" smtClean="0">
              <a:latin typeface="Calibri"/>
              <a:ea typeface="Calibri"/>
              <a:cs typeface="Arial"/>
            </a:endParaRPr>
          </a:p>
          <a:p>
            <a:pPr marL="0" indent="0" algn="justLow" rtl="1">
              <a:buNone/>
            </a:pPr>
            <a:r>
              <a:rPr lang="ar-SA" sz="3000" b="1" dirty="0" smtClean="0">
                <a:ea typeface="Calibri"/>
                <a:cs typeface="Times New Roman"/>
              </a:rPr>
              <a:t>    </a:t>
            </a:r>
            <a:r>
              <a:rPr lang="ar-SA" sz="3000" b="1" dirty="0">
                <a:ea typeface="Calibri"/>
                <a:cs typeface="Times New Roman"/>
              </a:rPr>
              <a:t>لضمان نجاح دائم ومستمر في ممارسة نشاطها، عليها أن تضمن أولا رضا وثقة العاملين في المؤسسة (عمال، موظفين،…) لأن ذلك سينعكس في عملهم مع المؤسسة وعلى من حولهم. </a:t>
            </a:r>
            <a:endParaRPr lang="ar-EG" sz="3000" b="1" dirty="0" smtClean="0">
              <a:ea typeface="Calibri"/>
              <a:cs typeface="Times New Roman"/>
            </a:endParaRPr>
          </a:p>
          <a:p>
            <a:pPr marL="0" marR="0" lvl="0" indent="0" algn="justLow" rtl="1">
              <a:spcBef>
                <a:spcPts val="0"/>
              </a:spcBef>
              <a:spcAft>
                <a:spcPts val="0"/>
              </a:spcAft>
              <a:buNone/>
            </a:pPr>
            <a:r>
              <a:rPr lang="ar-EG" sz="3000" b="1" dirty="0" smtClean="0">
                <a:ln w="9525" cap="rnd" cmpd="sng" algn="ctr">
                  <a:solidFill>
                    <a:srgbClr val="000000"/>
                  </a:solidFill>
                  <a:prstDash val="solid"/>
                  <a:bevel/>
                </a:ln>
                <a:latin typeface="Calibri"/>
                <a:ea typeface="Calibri"/>
                <a:cs typeface="Times New Roman"/>
              </a:rPr>
              <a:t>6. </a:t>
            </a:r>
            <a:r>
              <a:rPr lang="ar-SA" sz="3000" b="1" dirty="0" smtClean="0">
                <a:ln w="9525" cap="rnd" cmpd="sng" algn="ctr">
                  <a:solidFill>
                    <a:srgbClr val="000000"/>
                  </a:solidFill>
                  <a:prstDash val="solid"/>
                  <a:bevel/>
                </a:ln>
                <a:latin typeface="Calibri"/>
                <a:ea typeface="Calibri"/>
                <a:cs typeface="Times New Roman"/>
              </a:rPr>
              <a:t>اتباع </a:t>
            </a:r>
            <a:r>
              <a:rPr lang="ar-SA" sz="3000" b="1" dirty="0">
                <a:ln w="9525" cap="rnd" cmpd="sng" algn="ctr">
                  <a:solidFill>
                    <a:srgbClr val="000000"/>
                  </a:solidFill>
                  <a:prstDash val="solid"/>
                  <a:bevel/>
                </a:ln>
                <a:latin typeface="Calibri"/>
                <a:ea typeface="Calibri"/>
                <a:cs typeface="Times New Roman"/>
              </a:rPr>
              <a:t>أسلوب البحث </a:t>
            </a:r>
            <a:r>
              <a:rPr lang="ar-SA" sz="3000" b="1" dirty="0" smtClean="0">
                <a:ln w="9525" cap="rnd" cmpd="sng" algn="ctr">
                  <a:solidFill>
                    <a:srgbClr val="000000"/>
                  </a:solidFill>
                  <a:prstDash val="solid"/>
                  <a:bevel/>
                </a:ln>
                <a:latin typeface="Calibri"/>
                <a:ea typeface="Calibri"/>
                <a:cs typeface="Times New Roman"/>
              </a:rPr>
              <a:t>العلمي</a:t>
            </a:r>
            <a:r>
              <a:rPr lang="ar-EG" sz="3000" b="1" dirty="0" smtClean="0">
                <a:ln w="9525" cap="rnd" cmpd="sng" algn="ctr">
                  <a:solidFill>
                    <a:srgbClr val="000000"/>
                  </a:solidFill>
                  <a:prstDash val="solid"/>
                  <a:bevel/>
                </a:ln>
                <a:latin typeface="Calibri"/>
                <a:ea typeface="Calibri"/>
                <a:cs typeface="Times New Roman"/>
              </a:rPr>
              <a:t>:</a:t>
            </a:r>
          </a:p>
          <a:p>
            <a:pPr marL="0" marR="0" lvl="0" indent="0" algn="justLow" rtl="1">
              <a:spcBef>
                <a:spcPts val="0"/>
              </a:spcBef>
              <a:spcAft>
                <a:spcPts val="0"/>
              </a:spcAft>
              <a:buNone/>
            </a:pPr>
            <a:r>
              <a:rPr lang="ar-SA" sz="3000" b="1" dirty="0">
                <a:ea typeface="Calibri"/>
                <a:cs typeface="Times New Roman"/>
              </a:rPr>
              <a:t>أصبح إنسان هذا العصر لا يؤمن سوى بالأشياء التي يشاهدها أو يلمسها أو </a:t>
            </a:r>
            <a:r>
              <a:rPr lang="ar-SA" sz="3000" b="1" dirty="0" err="1">
                <a:ea typeface="Calibri"/>
                <a:cs typeface="Times New Roman"/>
              </a:rPr>
              <a:t>يتذوقها</a:t>
            </a:r>
            <a:r>
              <a:rPr lang="ar-SA" sz="3000" b="1" dirty="0">
                <a:ea typeface="Calibri"/>
                <a:cs typeface="Times New Roman"/>
              </a:rPr>
              <a:t> أو يتحقق منها بما لا يدع مجالا للشك. لهذا أصبحت مهمة التأثير فيه مهمة شاقة وعسيرة لذلك يجب أن تعتمد على الإقناع </a:t>
            </a:r>
            <a:r>
              <a:rPr lang="ar-SA" sz="3000" b="1" dirty="0" smtClean="0">
                <a:ea typeface="Calibri"/>
                <a:cs typeface="Times New Roman"/>
              </a:rPr>
              <a:t>والتشويق</a:t>
            </a:r>
            <a:r>
              <a:rPr lang="ar-EG" sz="3000" b="1" dirty="0" smtClean="0">
                <a:ea typeface="Calibri"/>
                <a:cs typeface="Times New Roman"/>
              </a:rPr>
              <a:t>.</a:t>
            </a:r>
          </a:p>
          <a:p>
            <a:pPr marL="0" marR="0" lvl="0" indent="0" algn="justLow" rtl="1">
              <a:spcBef>
                <a:spcPts val="0"/>
              </a:spcBef>
              <a:spcAft>
                <a:spcPts val="0"/>
              </a:spcAft>
              <a:buNone/>
            </a:pPr>
            <a:r>
              <a:rPr lang="ar-EG" sz="3200" b="1" dirty="0" smtClean="0">
                <a:ln w="9525" cap="rnd" cmpd="sng" algn="ctr">
                  <a:solidFill>
                    <a:srgbClr val="000000"/>
                  </a:solidFill>
                  <a:prstDash val="solid"/>
                  <a:bevel/>
                </a:ln>
                <a:latin typeface="Calibri"/>
                <a:ea typeface="Calibri"/>
                <a:cs typeface="Times New Roman"/>
              </a:rPr>
              <a:t>7. </a:t>
            </a:r>
            <a:r>
              <a:rPr lang="ar-SA" sz="3200" b="1" dirty="0" smtClean="0">
                <a:ln w="9525" cap="rnd" cmpd="sng" algn="ctr">
                  <a:solidFill>
                    <a:srgbClr val="000000"/>
                  </a:solidFill>
                  <a:prstDash val="solid"/>
                  <a:bevel/>
                </a:ln>
                <a:latin typeface="Calibri"/>
                <a:ea typeface="Calibri"/>
                <a:cs typeface="Times New Roman"/>
              </a:rPr>
              <a:t>العلاقات </a:t>
            </a:r>
            <a:r>
              <a:rPr lang="ar-SA" sz="3200" b="1" dirty="0">
                <a:ln w="9525" cap="rnd" cmpd="sng" algn="ctr">
                  <a:solidFill>
                    <a:srgbClr val="000000"/>
                  </a:solidFill>
                  <a:prstDash val="solid"/>
                  <a:bevel/>
                </a:ln>
                <a:latin typeface="Calibri"/>
                <a:ea typeface="Calibri"/>
                <a:cs typeface="Times New Roman"/>
              </a:rPr>
              <a:t>العامة </a:t>
            </a:r>
            <a:r>
              <a:rPr lang="ar-SA" sz="3200" b="1" dirty="0" err="1">
                <a:ln w="9525" cap="rnd" cmpd="sng" algn="ctr">
                  <a:solidFill>
                    <a:srgbClr val="000000"/>
                  </a:solidFill>
                  <a:prstDash val="solid"/>
                  <a:bevel/>
                </a:ln>
                <a:latin typeface="Calibri"/>
                <a:ea typeface="Calibri"/>
                <a:cs typeface="Times New Roman"/>
              </a:rPr>
              <a:t>وظیفة</a:t>
            </a:r>
            <a:r>
              <a:rPr lang="ar-SA" sz="3200" b="1" dirty="0">
                <a:ln w="9525" cap="rnd" cmpd="sng" algn="ctr">
                  <a:solidFill>
                    <a:srgbClr val="000000"/>
                  </a:solidFill>
                  <a:prstDash val="solid"/>
                  <a:bevel/>
                </a:ln>
                <a:latin typeface="Calibri"/>
                <a:ea typeface="Calibri"/>
                <a:cs typeface="Times New Roman"/>
              </a:rPr>
              <a:t> </a:t>
            </a:r>
            <a:r>
              <a:rPr lang="ar-SA" sz="3200" b="1" dirty="0" err="1" smtClean="0">
                <a:ln w="9525" cap="rnd" cmpd="sng" algn="ctr">
                  <a:solidFill>
                    <a:srgbClr val="000000"/>
                  </a:solidFill>
                  <a:prstDash val="solid"/>
                  <a:bevel/>
                </a:ln>
                <a:latin typeface="Calibri"/>
                <a:ea typeface="Calibri"/>
                <a:cs typeface="Times New Roman"/>
              </a:rPr>
              <a:t>استشاریة</a:t>
            </a:r>
            <a:r>
              <a:rPr lang="ar-SA" sz="3200" b="1" dirty="0" smtClean="0">
                <a:ln w="9525" cap="rnd" cmpd="sng" algn="ctr">
                  <a:solidFill>
                    <a:srgbClr val="000000"/>
                  </a:solidFill>
                  <a:prstDash val="solid"/>
                  <a:bevel/>
                </a:ln>
                <a:latin typeface="Calibri"/>
                <a:ea typeface="Calibri"/>
                <a:cs typeface="Times New Roman"/>
              </a:rPr>
              <a:t>:</a:t>
            </a:r>
            <a:endParaRPr lang="ar-EG" sz="2000" dirty="0" smtClean="0">
              <a:latin typeface="Calibri"/>
              <a:ea typeface="Calibri"/>
              <a:cs typeface="Arial"/>
            </a:endParaRPr>
          </a:p>
          <a:p>
            <a:pPr marL="0" marR="0" lvl="0" indent="0" algn="justLow" rtl="1">
              <a:spcBef>
                <a:spcPts val="0"/>
              </a:spcBef>
              <a:spcAft>
                <a:spcPts val="0"/>
              </a:spcAft>
              <a:buNone/>
            </a:pPr>
            <a:r>
              <a:rPr lang="ar-SA" sz="3200" b="1" dirty="0" smtClean="0">
                <a:ea typeface="Calibri"/>
                <a:cs typeface="Times New Roman"/>
              </a:rPr>
              <a:t>يقوم </a:t>
            </a:r>
            <a:r>
              <a:rPr lang="ar-SA" sz="3200" b="1" dirty="0">
                <a:ea typeface="Calibri"/>
                <a:cs typeface="Times New Roman"/>
              </a:rPr>
              <a:t>مدير العلاقات العامة بنصح الإدارة وتشجيعها على اتخاذ القرارات وتطبيق السياسات التي تلاقي القبول من الجمهور ويحذرها من اتخاذ القرارات واتباع السياسات التي لا يرضى عنها. </a:t>
            </a:r>
            <a:endParaRPr lang="en-US" sz="3000" b="1" dirty="0">
              <a:ea typeface="Calibri"/>
              <a:cs typeface="Times New Roman"/>
            </a:endParaRPr>
          </a:p>
          <a:p>
            <a:pPr marL="0" indent="0" algn="justLow" rtl="1">
              <a:buNone/>
            </a:pPr>
            <a:endParaRPr lang="ar-EG" sz="3000" b="1" dirty="0">
              <a:solidFill>
                <a:srgbClr val="000000"/>
              </a:solidFill>
              <a:ea typeface="Calibri"/>
              <a:cs typeface="Times New Roman"/>
            </a:endParaRPr>
          </a:p>
          <a:p>
            <a:pPr marL="0" indent="0" algn="justLow" rtl="1">
              <a:buNone/>
            </a:pPr>
            <a:endParaRPr lang="ar-EG" sz="3000" b="1" dirty="0">
              <a:solidFill>
                <a:srgbClr val="000000"/>
              </a:solidFill>
              <a:ea typeface="Calibri"/>
              <a:cs typeface="Times New Roman"/>
            </a:endParaRPr>
          </a:p>
          <a:p>
            <a:pPr marL="0" indent="0" algn="justLow" rtl="1">
              <a:buNone/>
            </a:pPr>
            <a:endParaRPr lang="en-US" sz="3000" b="1" dirty="0"/>
          </a:p>
        </p:txBody>
      </p:sp>
    </p:spTree>
    <p:extLst>
      <p:ext uri="{BB962C8B-B14F-4D97-AF65-F5344CB8AC3E}">
        <p14:creationId xmlns:p14="http://schemas.microsoft.com/office/powerpoint/2010/main" val="80232690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Effect transition="in" filter="fade">
                                      <p:cBhvr>
                                        <p:cTn id="56" dur="1000"/>
                                        <p:tgtEl>
                                          <p:spTgt spid="4">
                                            <p:txEl>
                                              <p:pRg st="6" end="6"/>
                                            </p:txEl>
                                          </p:spTgt>
                                        </p:tgtEl>
                                      </p:cBhvr>
                                    </p:animEffect>
                                    <p:anim calcmode="lin" valueType="num">
                                      <p:cBhvr>
                                        <p:cTn id="5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620688"/>
            <a:ext cx="8435280" cy="5976664"/>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marR="0" indent="0" algn="ctr" rtl="1">
              <a:spcBef>
                <a:spcPts val="0"/>
              </a:spcBef>
              <a:spcAft>
                <a:spcPts val="0"/>
              </a:spcAft>
              <a:buNone/>
            </a:pPr>
            <a:r>
              <a:rPr lang="ar-EG" sz="3200" b="1" dirty="0" smtClean="0">
                <a:solidFill>
                  <a:srgbClr val="FF0000"/>
                </a:solidFill>
                <a:latin typeface="Calibri"/>
                <a:ea typeface="Calibri"/>
                <a:cs typeface="Times New Roman"/>
              </a:rPr>
              <a:t>6</a:t>
            </a:r>
          </a:p>
          <a:p>
            <a:pPr marL="0" marR="0" indent="0" algn="ctr" rtl="1">
              <a:lnSpc>
                <a:spcPct val="120000"/>
              </a:lnSpc>
              <a:spcBef>
                <a:spcPts val="0"/>
              </a:spcBef>
              <a:spcAft>
                <a:spcPts val="0"/>
              </a:spcAft>
              <a:buNone/>
            </a:pPr>
            <a:r>
              <a:rPr lang="ar-SA" sz="3200" b="1" dirty="0">
                <a:solidFill>
                  <a:srgbClr val="FF0000"/>
                </a:solidFill>
                <a:latin typeface="Calibri"/>
                <a:ea typeface="Calibri"/>
                <a:cs typeface="Arial"/>
              </a:rPr>
              <a:t>ثانيا/ المبادئ المتعلقة </a:t>
            </a:r>
            <a:r>
              <a:rPr lang="ar-SA" sz="3200" b="1" dirty="0" err="1">
                <a:solidFill>
                  <a:srgbClr val="FF0000"/>
                </a:solidFill>
                <a:latin typeface="Calibri"/>
                <a:ea typeface="Calibri"/>
                <a:cs typeface="Arial"/>
              </a:rPr>
              <a:t>بمؤھلات</a:t>
            </a:r>
            <a:r>
              <a:rPr lang="ar-SA" sz="3200" b="1" dirty="0">
                <a:solidFill>
                  <a:srgbClr val="FF0000"/>
                </a:solidFill>
                <a:latin typeface="Calibri"/>
                <a:ea typeface="Calibri"/>
                <a:cs typeface="Arial"/>
              </a:rPr>
              <a:t> </a:t>
            </a:r>
            <a:r>
              <a:rPr lang="ar-SA" sz="3200" b="1" dirty="0" err="1">
                <a:solidFill>
                  <a:srgbClr val="FF0000"/>
                </a:solidFill>
                <a:latin typeface="Calibri"/>
                <a:ea typeface="Calibri"/>
                <a:cs typeface="Arial"/>
              </a:rPr>
              <a:t>المشتغلین</a:t>
            </a:r>
            <a:r>
              <a:rPr lang="ar-SA" sz="3200" b="1" dirty="0">
                <a:solidFill>
                  <a:srgbClr val="FF0000"/>
                </a:solidFill>
                <a:latin typeface="Calibri"/>
                <a:ea typeface="Calibri"/>
                <a:cs typeface="Arial"/>
              </a:rPr>
              <a:t> في العلاقات العامة</a:t>
            </a:r>
            <a:r>
              <a:rPr lang="ar-SA" sz="3200" b="1" dirty="0" smtClean="0">
                <a:solidFill>
                  <a:srgbClr val="FF0000"/>
                </a:solidFill>
                <a:latin typeface="Calibri"/>
                <a:ea typeface="Calibri"/>
                <a:cs typeface="Arial"/>
              </a:rPr>
              <a:t>:</a:t>
            </a:r>
            <a:endParaRPr lang="ar-EG" sz="3200" b="1" dirty="0" smtClean="0">
              <a:solidFill>
                <a:srgbClr val="FF0000"/>
              </a:solidFill>
              <a:latin typeface="Calibri"/>
              <a:ea typeface="Calibri"/>
              <a:cs typeface="Arial"/>
            </a:endParaRPr>
          </a:p>
          <a:p>
            <a:pPr marL="342900" marR="0" lvl="0" indent="-342900" algn="justLow" rtl="1">
              <a:lnSpc>
                <a:spcPct val="120000"/>
              </a:lnSpc>
              <a:spcBef>
                <a:spcPts val="0"/>
              </a:spcBef>
              <a:spcAft>
                <a:spcPts val="0"/>
              </a:spcAft>
              <a:buFont typeface="+mj-lt"/>
              <a:buAutoNum type="arabicPeriod"/>
            </a:pPr>
            <a:r>
              <a:rPr lang="ar-SA" sz="3200" b="1" dirty="0">
                <a:latin typeface="Calibri"/>
                <a:ea typeface="Calibri"/>
                <a:cs typeface="Times New Roman"/>
              </a:rPr>
              <a:t>الصفات والقابليات الشخصية.</a:t>
            </a:r>
            <a:endParaRPr lang="en-US" sz="2000" dirty="0">
              <a:latin typeface="Calibri"/>
              <a:ea typeface="Calibri"/>
              <a:cs typeface="Times New Roman"/>
            </a:endParaRPr>
          </a:p>
          <a:p>
            <a:pPr marL="342900" marR="0" lvl="0" indent="-342900" algn="justLow" rtl="1">
              <a:lnSpc>
                <a:spcPct val="120000"/>
              </a:lnSpc>
              <a:spcBef>
                <a:spcPts val="0"/>
              </a:spcBef>
              <a:spcAft>
                <a:spcPts val="0"/>
              </a:spcAft>
              <a:buFont typeface="+mj-lt"/>
              <a:buAutoNum type="arabicPeriod"/>
            </a:pPr>
            <a:r>
              <a:rPr lang="ar-SA" sz="3200" b="1" dirty="0">
                <a:latin typeface="Calibri"/>
                <a:ea typeface="Calibri"/>
                <a:cs typeface="Times New Roman"/>
              </a:rPr>
              <a:t>الإعداد العلمي</a:t>
            </a:r>
            <a:r>
              <a:rPr lang="ar-SA" sz="3200" b="1" dirty="0" smtClean="0">
                <a:latin typeface="Calibri"/>
                <a:ea typeface="Calibri"/>
                <a:cs typeface="Times New Roman"/>
              </a:rPr>
              <a:t>.</a:t>
            </a:r>
            <a:endParaRPr lang="ar-EG" sz="3200" b="1" dirty="0" smtClean="0">
              <a:latin typeface="Calibri"/>
              <a:ea typeface="Calibri"/>
              <a:cs typeface="Times New Roman"/>
            </a:endParaRPr>
          </a:p>
          <a:p>
            <a:pPr marL="0" marR="0" lvl="0" indent="0" algn="ctr" rtl="1">
              <a:spcBef>
                <a:spcPts val="0"/>
              </a:spcBef>
              <a:spcAft>
                <a:spcPts val="0"/>
              </a:spcAft>
              <a:buNone/>
            </a:pPr>
            <a:r>
              <a:rPr lang="ar-EG" sz="3200" b="1" dirty="0" smtClean="0">
                <a:latin typeface="Calibri"/>
                <a:ea typeface="Calibri"/>
                <a:cs typeface="Times New Roman"/>
              </a:rPr>
              <a:t>ـــــــــــــــــــــــــــــــــــــــــــــــــــــــــــ</a:t>
            </a:r>
            <a:endParaRPr lang="ar-EG" sz="3200" b="1" dirty="0">
              <a:solidFill>
                <a:srgbClr val="FF0000"/>
              </a:solidFill>
              <a:latin typeface="Calibri"/>
              <a:ea typeface="Calibri"/>
              <a:cs typeface="Times New Roman"/>
            </a:endParaRPr>
          </a:p>
          <a:p>
            <a:pPr algn="justLow" rtl="1">
              <a:lnSpc>
                <a:spcPct val="120000"/>
              </a:lnSpc>
              <a:spcBef>
                <a:spcPts val="0"/>
              </a:spcBef>
              <a:buClr>
                <a:srgbClr val="0BD0D9"/>
              </a:buClr>
            </a:pPr>
            <a:r>
              <a:rPr lang="ar-SA" sz="3900" b="1" dirty="0">
                <a:solidFill>
                  <a:srgbClr val="FF0000"/>
                </a:solidFill>
                <a:effectLst>
                  <a:outerShdw blurRad="38100" dist="38100" dir="2700000" algn="tl">
                    <a:srgbClr val="000000">
                      <a:alpha val="43137"/>
                    </a:srgbClr>
                  </a:outerShdw>
                </a:effectLst>
                <a:latin typeface="Calibri"/>
                <a:ea typeface="Calibri"/>
                <a:cs typeface="Times New Roman"/>
              </a:rPr>
              <a:t>الصفات والقابليات </a:t>
            </a:r>
            <a:r>
              <a:rPr lang="ar-SA" sz="3900" b="1" dirty="0" smtClean="0">
                <a:solidFill>
                  <a:srgbClr val="FF0000"/>
                </a:solidFill>
                <a:effectLst>
                  <a:outerShdw blurRad="38100" dist="38100" dir="2700000" algn="tl">
                    <a:srgbClr val="000000">
                      <a:alpha val="43137"/>
                    </a:srgbClr>
                  </a:outerShdw>
                </a:effectLst>
                <a:latin typeface="Calibri"/>
                <a:ea typeface="Calibri"/>
                <a:cs typeface="Times New Roman"/>
              </a:rPr>
              <a:t>الشخصية</a:t>
            </a:r>
            <a:r>
              <a:rPr lang="ar-EG" sz="3900" b="1" dirty="0" smtClean="0">
                <a:solidFill>
                  <a:srgbClr val="FF0000"/>
                </a:solidFill>
                <a:effectLst>
                  <a:outerShdw blurRad="38100" dist="38100" dir="2700000" algn="tl">
                    <a:srgbClr val="000000">
                      <a:alpha val="43137"/>
                    </a:srgbClr>
                  </a:outerShdw>
                </a:effectLst>
                <a:latin typeface="Calibri"/>
                <a:ea typeface="Calibri"/>
                <a:cs typeface="Times New Roman"/>
              </a:rPr>
              <a:t>:</a:t>
            </a:r>
            <a:endParaRPr lang="en-US" dirty="0">
              <a:solidFill>
                <a:srgbClr val="FF0000"/>
              </a:solidFill>
              <a:effectLst>
                <a:outerShdw blurRad="38100" dist="38100" dir="2700000" algn="tl">
                  <a:srgbClr val="000000">
                    <a:alpha val="43137"/>
                  </a:srgbClr>
                </a:outerShdw>
              </a:effectLst>
              <a:latin typeface="Calibri"/>
              <a:ea typeface="Calibri"/>
              <a:cs typeface="Times New Roman"/>
            </a:endParaRPr>
          </a:p>
          <a:p>
            <a:pPr marL="0" marR="0" indent="0" algn="justLow" rtl="1">
              <a:lnSpc>
                <a:spcPct val="120000"/>
              </a:lnSpc>
              <a:spcBef>
                <a:spcPts val="0"/>
              </a:spcBef>
              <a:spcAft>
                <a:spcPts val="0"/>
              </a:spcAft>
              <a:buNone/>
            </a:pPr>
            <a:r>
              <a:rPr lang="ar-SA" sz="3200" b="1" dirty="0">
                <a:latin typeface="Calibri"/>
                <a:ea typeface="Calibri"/>
                <a:cs typeface="Times New Roman"/>
              </a:rPr>
              <a:t>وهي تلك الصفات التي تولد مع الشخص ولا يمكن للتجارب والدراسات أن تخلقها فيه. وتتمثل فيما يلي:</a:t>
            </a:r>
            <a:endParaRPr lang="en-US" sz="2000" dirty="0">
              <a:latin typeface="Calibri"/>
              <a:ea typeface="Calibri"/>
              <a:cs typeface="Arial"/>
            </a:endParaRPr>
          </a:p>
          <a:p>
            <a:pPr marL="342900" marR="0" lvl="0" indent="-342900" algn="justLow" rtl="1">
              <a:lnSpc>
                <a:spcPct val="130000"/>
              </a:lnSpc>
              <a:spcBef>
                <a:spcPts val="0"/>
              </a:spcBef>
              <a:spcAft>
                <a:spcPts val="0"/>
              </a:spcAft>
              <a:buFont typeface="+mj-lt"/>
              <a:buAutoNum type="arabicPeriod"/>
            </a:pPr>
            <a:r>
              <a:rPr lang="ar-SA" sz="3200" b="1" dirty="0">
                <a:latin typeface="Calibri"/>
                <a:ea typeface="Calibri"/>
                <a:cs typeface="Times New Roman"/>
              </a:rPr>
              <a:t> </a:t>
            </a:r>
            <a:r>
              <a:rPr lang="ar-SA" sz="3200" b="1" dirty="0">
                <a:ln w="9525" cap="rnd" cmpd="sng" algn="ctr">
                  <a:solidFill>
                    <a:srgbClr val="000000"/>
                  </a:solidFill>
                  <a:prstDash val="solid"/>
                  <a:bevel/>
                </a:ln>
                <a:latin typeface="Calibri"/>
                <a:ea typeface="Calibri"/>
                <a:cs typeface="Times New Roman"/>
              </a:rPr>
              <a:t>قوة الشخصية</a:t>
            </a:r>
            <a:r>
              <a:rPr lang="ar-SA" sz="3200" b="1" dirty="0">
                <a:latin typeface="Calibri"/>
                <a:ea typeface="Calibri"/>
                <a:cs typeface="Times New Roman"/>
              </a:rPr>
              <a:t>: من أهم مميزاتها: حسن المظهر والقوام والأناقة الدائمة ورقة الحديث مع الآخرين. </a:t>
            </a:r>
            <a:endParaRPr lang="en-US" sz="2000" dirty="0">
              <a:latin typeface="Calibri"/>
              <a:ea typeface="Calibri"/>
              <a:cs typeface="Arial"/>
            </a:endParaRPr>
          </a:p>
          <a:p>
            <a:pPr marL="342900" marR="0" lvl="0" indent="-342900" algn="justLow" rtl="1">
              <a:lnSpc>
                <a:spcPct val="130000"/>
              </a:lnSpc>
              <a:spcBef>
                <a:spcPts val="0"/>
              </a:spcBef>
              <a:spcAft>
                <a:spcPts val="0"/>
              </a:spcAft>
              <a:buFont typeface="+mj-lt"/>
              <a:buAutoNum type="arabicPeriod"/>
            </a:pPr>
            <a:r>
              <a:rPr lang="ar-SA" sz="3200" b="1" dirty="0">
                <a:ln w="9525" cap="rnd" cmpd="sng" algn="ctr">
                  <a:solidFill>
                    <a:srgbClr val="000000"/>
                  </a:solidFill>
                  <a:prstDash val="solid"/>
                  <a:bevel/>
                </a:ln>
                <a:latin typeface="Calibri"/>
                <a:ea typeface="Calibri"/>
                <a:cs typeface="Times New Roman"/>
              </a:rPr>
              <a:t>اللباقة</a:t>
            </a:r>
            <a:r>
              <a:rPr lang="ar-SA" sz="3200" b="1" dirty="0">
                <a:latin typeface="Calibri"/>
                <a:ea typeface="Calibri"/>
                <a:cs typeface="Times New Roman"/>
              </a:rPr>
              <a:t>: صفة أساسية وهي القدرة على التحدث مع الآخرين والتأثير في </a:t>
            </a:r>
            <a:r>
              <a:rPr lang="ar-SA" sz="3200" b="1" dirty="0" smtClean="0">
                <a:latin typeface="Calibri"/>
                <a:ea typeface="Calibri"/>
                <a:cs typeface="Times New Roman"/>
              </a:rPr>
              <a:t>آرائهم</a:t>
            </a:r>
            <a:r>
              <a:rPr lang="ar-EG" sz="3200" b="1" dirty="0">
                <a:latin typeface="Calibri"/>
                <a:ea typeface="Calibri"/>
                <a:cs typeface="Times New Roman"/>
              </a:rPr>
              <a:t>.</a:t>
            </a:r>
            <a:endParaRPr lang="ar-EG" sz="2800" dirty="0" smtClean="0">
              <a:solidFill>
                <a:srgbClr val="000000"/>
              </a:solidFill>
              <a:latin typeface="Calibri"/>
              <a:ea typeface="Calibri"/>
              <a:cs typeface="Times New Roman"/>
            </a:endParaRPr>
          </a:p>
        </p:txBody>
      </p:sp>
    </p:spTree>
    <p:extLst>
      <p:ext uri="{BB962C8B-B14F-4D97-AF65-F5344CB8AC3E}">
        <p14:creationId xmlns:p14="http://schemas.microsoft.com/office/powerpoint/2010/main" val="111262034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404664"/>
            <a:ext cx="8784976" cy="6264696"/>
          </a:xfrm>
        </p:spPr>
        <p:style>
          <a:lnRef idx="1">
            <a:schemeClr val="accent3"/>
          </a:lnRef>
          <a:fillRef idx="2">
            <a:schemeClr val="accent3"/>
          </a:fillRef>
          <a:effectRef idx="1">
            <a:schemeClr val="accent3"/>
          </a:effectRef>
          <a:fontRef idx="minor">
            <a:schemeClr val="dk1"/>
          </a:fontRef>
        </p:style>
        <p:txBody>
          <a:bodyPr>
            <a:noAutofit/>
          </a:bodyPr>
          <a:lstStyle/>
          <a:p>
            <a:pPr marL="0" marR="0" indent="0" algn="ctr" rtl="1">
              <a:spcBef>
                <a:spcPts val="0"/>
              </a:spcBef>
              <a:spcAft>
                <a:spcPts val="0"/>
              </a:spcAft>
              <a:buNone/>
            </a:pPr>
            <a:r>
              <a:rPr lang="ar-EG" sz="3000" b="1" dirty="0" smtClean="0">
                <a:solidFill>
                  <a:srgbClr val="FF0000"/>
                </a:solidFill>
                <a:latin typeface="Calibri"/>
                <a:ea typeface="Calibri"/>
                <a:cs typeface="Times New Roman"/>
              </a:rPr>
              <a:t>7</a:t>
            </a:r>
            <a:endParaRPr lang="ar-EG" sz="3000" b="1" dirty="0">
              <a:solidFill>
                <a:prstClr val="black"/>
              </a:solidFill>
              <a:latin typeface="Calibri"/>
              <a:ea typeface="Calibri"/>
              <a:cs typeface="Arial"/>
            </a:endParaRPr>
          </a:p>
          <a:p>
            <a:pPr marL="0" marR="0" indent="0" algn="just" rtl="1">
              <a:spcBef>
                <a:spcPts val="0"/>
              </a:spcBef>
              <a:spcAft>
                <a:spcPts val="0"/>
              </a:spcAft>
              <a:buNone/>
            </a:pPr>
            <a:r>
              <a:rPr lang="ar-EG" sz="3000" b="1" dirty="0" smtClean="0">
                <a:ln w="9525" cap="rnd" cmpd="sng" algn="ctr">
                  <a:solidFill>
                    <a:srgbClr val="000000"/>
                  </a:solidFill>
                  <a:prstDash val="solid"/>
                  <a:bevel/>
                </a:ln>
                <a:solidFill>
                  <a:prstClr val="black"/>
                </a:solidFill>
                <a:latin typeface="Calibri"/>
                <a:ea typeface="Calibri"/>
                <a:cs typeface="Arial"/>
              </a:rPr>
              <a:t>3. </a:t>
            </a:r>
            <a:r>
              <a:rPr lang="ar-SA" sz="3000" b="1" dirty="0" smtClean="0">
                <a:ln w="9525" cap="rnd" cmpd="sng" algn="ctr">
                  <a:solidFill>
                    <a:srgbClr val="000000"/>
                  </a:solidFill>
                  <a:prstDash val="solid"/>
                  <a:bevel/>
                </a:ln>
                <a:solidFill>
                  <a:prstClr val="black"/>
                </a:solidFill>
                <a:latin typeface="Calibri"/>
                <a:ea typeface="Calibri"/>
                <a:cs typeface="Times New Roman"/>
              </a:rPr>
              <a:t>حب الاستطلاع</a:t>
            </a:r>
            <a:r>
              <a:rPr lang="ar-SA" sz="3000" b="1" dirty="0" smtClean="0">
                <a:solidFill>
                  <a:prstClr val="black"/>
                </a:solidFill>
                <a:latin typeface="Calibri"/>
                <a:ea typeface="Calibri"/>
                <a:cs typeface="Times New Roman"/>
              </a:rPr>
              <a:t>:</a:t>
            </a:r>
            <a:r>
              <a:rPr lang="ar-EG" sz="3000" b="1" dirty="0" smtClean="0">
                <a:solidFill>
                  <a:prstClr val="black"/>
                </a:solidFill>
                <a:latin typeface="Calibri"/>
                <a:ea typeface="Calibri"/>
                <a:cs typeface="Times New Roman"/>
              </a:rPr>
              <a:t> أي </a:t>
            </a:r>
            <a:r>
              <a:rPr lang="ar-SA" sz="3000" b="1" dirty="0" smtClean="0">
                <a:solidFill>
                  <a:prstClr val="black"/>
                </a:solidFill>
                <a:latin typeface="Calibri"/>
                <a:ea typeface="Calibri"/>
                <a:cs typeface="Times New Roman"/>
              </a:rPr>
              <a:t>تتبع </a:t>
            </a:r>
            <a:r>
              <a:rPr lang="ar-SA" sz="3000" b="1" dirty="0">
                <a:solidFill>
                  <a:prstClr val="black"/>
                </a:solidFill>
                <a:latin typeface="Calibri"/>
                <a:ea typeface="Calibri"/>
                <a:cs typeface="Times New Roman"/>
              </a:rPr>
              <a:t>ما يجري حوله والسعي وراء الحقائق وتفسيرها.</a:t>
            </a:r>
            <a:endParaRPr lang="en-US" sz="3000" b="1" dirty="0">
              <a:solidFill>
                <a:prstClr val="black"/>
              </a:solidFill>
              <a:latin typeface="Calibri"/>
              <a:ea typeface="Calibri"/>
              <a:cs typeface="Arial"/>
            </a:endParaRPr>
          </a:p>
          <a:p>
            <a:pPr marL="0" lvl="0" indent="0" algn="just" rtl="1">
              <a:spcBef>
                <a:spcPts val="0"/>
              </a:spcBef>
              <a:buClr>
                <a:srgbClr val="0BD0D9"/>
              </a:buClr>
              <a:buNone/>
            </a:pPr>
            <a:r>
              <a:rPr lang="ar-EG" sz="3000" b="1" dirty="0" smtClean="0">
                <a:ln w="9525" cap="rnd" cmpd="sng" algn="ctr">
                  <a:solidFill>
                    <a:srgbClr val="000000"/>
                  </a:solidFill>
                  <a:prstDash val="solid"/>
                  <a:bevel/>
                </a:ln>
                <a:solidFill>
                  <a:prstClr val="black"/>
                </a:solidFill>
                <a:latin typeface="Calibri"/>
                <a:ea typeface="Calibri"/>
                <a:cs typeface="Times New Roman"/>
              </a:rPr>
              <a:t>4. </a:t>
            </a:r>
            <a:r>
              <a:rPr lang="ar-SA" sz="3000" b="1" dirty="0" smtClean="0">
                <a:ln w="9525" cap="rnd" cmpd="sng" algn="ctr">
                  <a:solidFill>
                    <a:srgbClr val="000000"/>
                  </a:solidFill>
                  <a:prstDash val="solid"/>
                  <a:bevel/>
                </a:ln>
                <a:solidFill>
                  <a:prstClr val="black"/>
                </a:solidFill>
                <a:latin typeface="Calibri"/>
                <a:ea typeface="Calibri"/>
                <a:cs typeface="Times New Roman"/>
              </a:rPr>
              <a:t>الموضوعية</a:t>
            </a:r>
            <a:r>
              <a:rPr lang="ar-SA" sz="3000" b="1" dirty="0">
                <a:solidFill>
                  <a:prstClr val="black"/>
                </a:solidFill>
                <a:latin typeface="Calibri"/>
                <a:ea typeface="Calibri"/>
                <a:cs typeface="Times New Roman"/>
              </a:rPr>
              <a:t>: وتتمثل في عدم التحيز لجهة دون أخرى ولكن النظر إلي الأمور بتجرد عن الذات والميول الشخصية</a:t>
            </a:r>
            <a:r>
              <a:rPr lang="ar-SA" sz="3000" b="1" dirty="0" smtClean="0">
                <a:solidFill>
                  <a:prstClr val="black"/>
                </a:solidFill>
                <a:latin typeface="Calibri"/>
                <a:ea typeface="Calibri"/>
                <a:cs typeface="Times New Roman"/>
              </a:rPr>
              <a:t>.</a:t>
            </a:r>
            <a:endParaRPr lang="ar-EG" sz="3000" b="1" dirty="0" smtClean="0">
              <a:solidFill>
                <a:prstClr val="black"/>
              </a:solidFill>
              <a:latin typeface="Calibri"/>
              <a:ea typeface="Calibri"/>
              <a:cs typeface="Times New Roman"/>
            </a:endParaRPr>
          </a:p>
          <a:p>
            <a:pPr marL="0" lvl="0" indent="0" algn="just" rtl="1">
              <a:spcBef>
                <a:spcPts val="0"/>
              </a:spcBef>
              <a:buClr>
                <a:srgbClr val="0BD0D9"/>
              </a:buClr>
              <a:buNone/>
            </a:pPr>
            <a:r>
              <a:rPr lang="ar-EG" sz="3000" b="1" dirty="0" smtClean="0">
                <a:ln w="9525" cap="rnd" cmpd="sng" algn="ctr">
                  <a:solidFill>
                    <a:srgbClr val="000000"/>
                  </a:solidFill>
                  <a:prstDash val="solid"/>
                  <a:bevel/>
                </a:ln>
                <a:ea typeface="Calibri"/>
                <a:cs typeface="Times New Roman"/>
              </a:rPr>
              <a:t>5. </a:t>
            </a:r>
            <a:r>
              <a:rPr lang="ar-SA" sz="3000" b="1" dirty="0" smtClean="0">
                <a:ln w="9525" cap="rnd" cmpd="sng" algn="ctr">
                  <a:solidFill>
                    <a:srgbClr val="000000"/>
                  </a:solidFill>
                  <a:prstDash val="solid"/>
                  <a:bevel/>
                </a:ln>
                <a:ea typeface="Calibri"/>
                <a:cs typeface="Times New Roman"/>
              </a:rPr>
              <a:t>الخيال </a:t>
            </a:r>
            <a:r>
              <a:rPr lang="ar-SA" sz="3000" b="1" dirty="0">
                <a:ln w="9525" cap="rnd" cmpd="sng" algn="ctr">
                  <a:solidFill>
                    <a:srgbClr val="000000"/>
                  </a:solidFill>
                  <a:prstDash val="solid"/>
                  <a:bevel/>
                </a:ln>
                <a:ea typeface="Calibri"/>
                <a:cs typeface="Times New Roman"/>
              </a:rPr>
              <a:t>الخصب</a:t>
            </a:r>
            <a:r>
              <a:rPr lang="ar-SA" sz="3000" b="1" dirty="0">
                <a:ea typeface="Calibri"/>
                <a:cs typeface="Times New Roman"/>
              </a:rPr>
              <a:t>: لأن العلاقات العامة تتطلب دوما الإبداع والقدرة على التخيل، لأنها ليست نشاطا </a:t>
            </a:r>
            <a:r>
              <a:rPr lang="ar-SA" sz="3000" b="1" dirty="0" smtClean="0">
                <a:ea typeface="Calibri"/>
                <a:cs typeface="Times New Roman"/>
              </a:rPr>
              <a:t>روتينيا</a:t>
            </a:r>
            <a:r>
              <a:rPr lang="ar-EG" sz="3000" b="1" dirty="0" smtClean="0">
                <a:ea typeface="Calibri"/>
                <a:cs typeface="Times New Roman"/>
              </a:rPr>
              <a:t>.</a:t>
            </a:r>
            <a:endParaRPr lang="en-US" sz="3000" b="1" dirty="0">
              <a:solidFill>
                <a:prstClr val="black"/>
              </a:solidFill>
              <a:latin typeface="Calibri"/>
              <a:ea typeface="Calibri"/>
              <a:cs typeface="Arial"/>
            </a:endParaRPr>
          </a:p>
          <a:p>
            <a:pPr marL="0" marR="0" lvl="0" indent="0" algn="justLow" rtl="1">
              <a:spcBef>
                <a:spcPts val="0"/>
              </a:spcBef>
              <a:spcAft>
                <a:spcPts val="0"/>
              </a:spcAft>
              <a:buNone/>
            </a:pPr>
            <a:r>
              <a:rPr lang="ar-EG" sz="3000" b="1" dirty="0" smtClean="0">
                <a:ln w="9525" cap="rnd" cmpd="sng" algn="ctr">
                  <a:solidFill>
                    <a:srgbClr val="000000"/>
                  </a:solidFill>
                  <a:prstDash val="solid"/>
                  <a:bevel/>
                </a:ln>
                <a:latin typeface="Calibri"/>
                <a:ea typeface="Calibri"/>
                <a:cs typeface="Times New Roman"/>
              </a:rPr>
              <a:t>6. </a:t>
            </a:r>
            <a:r>
              <a:rPr lang="ar-SA" sz="3000" b="1" dirty="0" smtClean="0">
                <a:ln w="9525" cap="rnd" cmpd="sng" algn="ctr">
                  <a:solidFill>
                    <a:srgbClr val="000000"/>
                  </a:solidFill>
                  <a:prstDash val="solid"/>
                  <a:bevel/>
                </a:ln>
                <a:latin typeface="Calibri"/>
                <a:ea typeface="Calibri"/>
                <a:cs typeface="Times New Roman"/>
              </a:rPr>
              <a:t>الحس </a:t>
            </a:r>
            <a:r>
              <a:rPr lang="ar-SA" sz="3000" b="1" dirty="0">
                <a:ln w="9525" cap="rnd" cmpd="sng" algn="ctr">
                  <a:solidFill>
                    <a:srgbClr val="000000"/>
                  </a:solidFill>
                  <a:prstDash val="solid"/>
                  <a:bevel/>
                </a:ln>
                <a:latin typeface="Calibri"/>
                <a:ea typeface="Calibri"/>
                <a:cs typeface="Times New Roman"/>
              </a:rPr>
              <a:t>الفني</a:t>
            </a:r>
            <a:r>
              <a:rPr lang="ar-SA" sz="3000" b="1" dirty="0">
                <a:latin typeface="Calibri"/>
                <a:ea typeface="Calibri"/>
                <a:cs typeface="Times New Roman"/>
              </a:rPr>
              <a:t>: العلاقات العامة باعتبارها نشاط يعتمد كثيرا على الإعلام تحتاج دوما إلى الحس الفني لكي يؤثر ذلك في </a:t>
            </a:r>
            <a:r>
              <a:rPr lang="ar-SA" sz="3000" b="1" dirty="0" smtClean="0">
                <a:latin typeface="Calibri"/>
                <a:ea typeface="Calibri"/>
                <a:cs typeface="Times New Roman"/>
              </a:rPr>
              <a:t>الناس</a:t>
            </a:r>
            <a:r>
              <a:rPr lang="ar-EG" sz="3000" b="1" dirty="0" smtClean="0">
                <a:latin typeface="Calibri"/>
                <a:ea typeface="Calibri"/>
                <a:cs typeface="Times New Roman"/>
              </a:rPr>
              <a:t>.</a:t>
            </a:r>
          </a:p>
          <a:p>
            <a:pPr marL="0" marR="0" lvl="0" indent="0" algn="justLow" rtl="1">
              <a:spcBef>
                <a:spcPts val="0"/>
              </a:spcBef>
              <a:spcAft>
                <a:spcPts val="0"/>
              </a:spcAft>
              <a:buNone/>
            </a:pPr>
            <a:r>
              <a:rPr lang="ar-EG" sz="3000" b="1" dirty="0">
                <a:ln w="9525" cap="rnd" cmpd="sng" algn="ctr">
                  <a:solidFill>
                    <a:srgbClr val="000000"/>
                  </a:solidFill>
                  <a:prstDash val="solid"/>
                  <a:bevel/>
                </a:ln>
                <a:latin typeface="Calibri"/>
                <a:ea typeface="Calibri"/>
                <a:cs typeface="Times New Roman"/>
              </a:rPr>
              <a:t>7. الشجاعة: </a:t>
            </a:r>
            <a:r>
              <a:rPr lang="ar-SA" sz="3000" b="1" dirty="0">
                <a:latin typeface="Calibri"/>
                <a:ea typeface="Calibri"/>
                <a:cs typeface="Times New Roman"/>
              </a:rPr>
              <a:t>وعلى المشتغل بالعلاقات العامة أن يتصف بالشجاعة في اتخاذ القرارات الحازمة وبسرعة قبل أن تفلت الأمور من يده</a:t>
            </a:r>
            <a:r>
              <a:rPr lang="ar-SA" sz="3000" b="1" dirty="0" smtClean="0">
                <a:latin typeface="Calibri"/>
                <a:ea typeface="Calibri"/>
                <a:cs typeface="Times New Roman"/>
              </a:rPr>
              <a:t>.</a:t>
            </a:r>
            <a:endParaRPr lang="ar-EG" sz="3000" b="1" dirty="0" smtClean="0">
              <a:latin typeface="Calibri"/>
              <a:ea typeface="Calibri"/>
              <a:cs typeface="Times New Roman"/>
            </a:endParaRPr>
          </a:p>
          <a:p>
            <a:pPr marL="0" marR="0" lvl="0" indent="0" algn="justLow" rtl="1">
              <a:spcBef>
                <a:spcPts val="0"/>
              </a:spcBef>
              <a:spcAft>
                <a:spcPts val="0"/>
              </a:spcAft>
              <a:buNone/>
            </a:pPr>
            <a:r>
              <a:rPr lang="ar-EG" sz="3000" b="1" dirty="0">
                <a:ln w="9525" cap="rnd" cmpd="sng" algn="ctr">
                  <a:solidFill>
                    <a:srgbClr val="000000"/>
                  </a:solidFill>
                  <a:prstDash val="solid"/>
                  <a:bevel/>
                </a:ln>
                <a:latin typeface="Calibri"/>
                <a:ea typeface="Calibri"/>
                <a:cs typeface="Times New Roman"/>
              </a:rPr>
              <a:t>8. </a:t>
            </a:r>
            <a:r>
              <a:rPr lang="ar-SA" sz="3000" b="1" dirty="0">
                <a:ln w="9525" cap="rnd" cmpd="sng" algn="ctr">
                  <a:solidFill>
                    <a:srgbClr val="000000"/>
                  </a:solidFill>
                  <a:prstDash val="solid"/>
                  <a:bevel/>
                </a:ln>
                <a:latin typeface="Calibri"/>
                <a:ea typeface="Calibri"/>
                <a:cs typeface="Times New Roman"/>
              </a:rPr>
              <a:t>القدرة على الاحتمال والمثابرة: </a:t>
            </a:r>
            <a:r>
              <a:rPr lang="ar-SA" sz="3000" b="1" dirty="0">
                <a:ea typeface="Calibri"/>
                <a:cs typeface="Times New Roman"/>
              </a:rPr>
              <a:t>لأن نشاط العلاقات العامة لا يخل من أهداف بعيدة المدى ولذلك فهي بطيئة الظهور. </a:t>
            </a:r>
            <a:endParaRPr lang="ar-EG" sz="3000" b="1" dirty="0" smtClean="0">
              <a:ea typeface="Calibri"/>
              <a:cs typeface="Times New Roman"/>
            </a:endParaRPr>
          </a:p>
          <a:p>
            <a:pPr marL="0" marR="0" lvl="0" indent="0" algn="justLow" rtl="1">
              <a:spcBef>
                <a:spcPts val="0"/>
              </a:spcBef>
              <a:spcAft>
                <a:spcPts val="0"/>
              </a:spcAft>
              <a:buNone/>
            </a:pPr>
            <a:endParaRPr lang="en-US" sz="3000" dirty="0">
              <a:latin typeface="Calibri"/>
              <a:ea typeface="Calibri"/>
              <a:cs typeface="Arial"/>
            </a:endParaRPr>
          </a:p>
          <a:p>
            <a:pPr marL="0" marR="0" lvl="0" indent="0" algn="justLow" rtl="1">
              <a:spcBef>
                <a:spcPts val="0"/>
              </a:spcBef>
              <a:spcAft>
                <a:spcPts val="0"/>
              </a:spcAft>
              <a:buNone/>
            </a:pPr>
            <a:endParaRPr lang="en-US" sz="3000" b="1" dirty="0">
              <a:ln w="9525" cap="rnd" cmpd="sng" algn="ctr">
                <a:solidFill>
                  <a:srgbClr val="000000"/>
                </a:solidFill>
                <a:prstDash val="solid"/>
                <a:bevel/>
              </a:ln>
              <a:latin typeface="Calibri"/>
              <a:ea typeface="Calibri"/>
              <a:cs typeface="Times New Roman"/>
            </a:endParaRPr>
          </a:p>
          <a:p>
            <a:pPr algn="just"/>
            <a:endParaRPr lang="en-US" sz="3000" b="1" dirty="0"/>
          </a:p>
        </p:txBody>
      </p:sp>
    </p:spTree>
    <p:extLst>
      <p:ext uri="{BB962C8B-B14F-4D97-AF65-F5344CB8AC3E}">
        <p14:creationId xmlns:p14="http://schemas.microsoft.com/office/powerpoint/2010/main" val="201782709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Effect transition="in" filter="fade">
                                      <p:cBhvr>
                                        <p:cTn id="56" dur="1000"/>
                                        <p:tgtEl>
                                          <p:spTgt spid="4">
                                            <p:txEl>
                                              <p:pRg st="6" end="6"/>
                                            </p:txEl>
                                          </p:spTgt>
                                        </p:tgtEl>
                                      </p:cBhvr>
                                    </p:animEffect>
                                    <p:anim calcmode="lin" valueType="num">
                                      <p:cBhvr>
                                        <p:cTn id="5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404664"/>
            <a:ext cx="8640960" cy="6336704"/>
          </a:xfrm>
        </p:spPr>
        <p:style>
          <a:lnRef idx="1">
            <a:schemeClr val="accent4"/>
          </a:lnRef>
          <a:fillRef idx="2">
            <a:schemeClr val="accent4"/>
          </a:fillRef>
          <a:effectRef idx="1">
            <a:schemeClr val="accent4"/>
          </a:effectRef>
          <a:fontRef idx="minor">
            <a:schemeClr val="dk1"/>
          </a:fontRef>
        </p:style>
        <p:txBody>
          <a:bodyPr>
            <a:noAutofit/>
          </a:bodyPr>
          <a:lstStyle/>
          <a:p>
            <a:pPr marL="0" marR="0" indent="0" algn="ctr" rtl="1">
              <a:spcBef>
                <a:spcPts val="0"/>
              </a:spcBef>
              <a:spcAft>
                <a:spcPts val="0"/>
              </a:spcAft>
              <a:buNone/>
            </a:pPr>
            <a:r>
              <a:rPr lang="ar-EG" sz="3000" b="1" dirty="0" smtClean="0">
                <a:solidFill>
                  <a:srgbClr val="FF0000"/>
                </a:solidFill>
                <a:latin typeface="Calibri"/>
                <a:ea typeface="Calibri"/>
                <a:cs typeface="Times New Roman"/>
              </a:rPr>
              <a:t>8</a:t>
            </a:r>
          </a:p>
          <a:p>
            <a:pPr marL="0" indent="0" algn="just" rtl="1">
              <a:buNone/>
            </a:pPr>
            <a:r>
              <a:rPr lang="ar-EG" sz="3000" b="1" dirty="0" smtClean="0">
                <a:ea typeface="Calibri"/>
                <a:cs typeface="Times New Roman"/>
              </a:rPr>
              <a:t>9</a:t>
            </a:r>
            <a:r>
              <a:rPr lang="ar-EG" sz="3000" b="1" dirty="0">
                <a:ln w="9525" cap="rnd" cmpd="sng" algn="ctr">
                  <a:solidFill>
                    <a:srgbClr val="000000"/>
                  </a:solidFill>
                  <a:prstDash val="solid"/>
                  <a:bevel/>
                </a:ln>
                <a:latin typeface="Calibri"/>
                <a:ea typeface="Calibri"/>
                <a:cs typeface="Times New Roman"/>
              </a:rPr>
              <a:t>. </a:t>
            </a:r>
            <a:r>
              <a:rPr lang="ar-SA" sz="3000" b="1" dirty="0">
                <a:ln w="9525" cap="rnd" cmpd="sng" algn="ctr">
                  <a:solidFill>
                    <a:srgbClr val="000000"/>
                  </a:solidFill>
                  <a:prstDash val="solid"/>
                  <a:bevel/>
                </a:ln>
                <a:latin typeface="Calibri"/>
                <a:ea typeface="Calibri"/>
                <a:cs typeface="Times New Roman"/>
              </a:rPr>
              <a:t>قابلية التنظيم: </a:t>
            </a:r>
            <a:r>
              <a:rPr lang="ar-SA" sz="3000" b="1" dirty="0" smtClean="0">
                <a:ea typeface="Calibri"/>
                <a:cs typeface="Times New Roman"/>
              </a:rPr>
              <a:t>رجل </a:t>
            </a:r>
            <a:r>
              <a:rPr lang="ar-SA" sz="3000" b="1" dirty="0">
                <a:ea typeface="Calibri"/>
                <a:cs typeface="Times New Roman"/>
              </a:rPr>
              <a:t>العلاقات العامة، كإداري، يحتاج دوما إلى تنظيم وترتيب الموارد المتاحة له وتقسيم وقته وإعطاء الأولوية للأعمال حسب أهميتها. </a:t>
            </a:r>
            <a:endParaRPr lang="ar-EG" sz="3000" b="1" dirty="0" smtClean="0">
              <a:ea typeface="Calibri"/>
              <a:cs typeface="Times New Roman"/>
            </a:endParaRPr>
          </a:p>
          <a:p>
            <a:pPr marL="0" indent="0" algn="just" rtl="1">
              <a:buNone/>
            </a:pPr>
            <a:r>
              <a:rPr lang="ar-EG" sz="3000" b="1" dirty="0" smtClean="0">
                <a:ea typeface="Calibri"/>
                <a:cs typeface="Times New Roman"/>
              </a:rPr>
              <a:t>ــــــــــــــــــــــــــــــــــــــــــــــــــــــــــــــــــــــــــــ</a:t>
            </a:r>
          </a:p>
          <a:p>
            <a:pPr marL="0" marR="0" algn="just" rtl="1">
              <a:spcBef>
                <a:spcPts val="0"/>
              </a:spcBef>
              <a:spcAft>
                <a:spcPts val="1500"/>
              </a:spcAft>
            </a:pPr>
            <a:r>
              <a:rPr lang="ar-SA" sz="3000" b="1" kern="1400" spc="25" dirty="0">
                <a:solidFill>
                  <a:srgbClr val="FF0000"/>
                </a:solidFill>
                <a:effectLst>
                  <a:outerShdw blurRad="38100" dist="38100" dir="2700000" algn="tl">
                    <a:srgbClr val="000000">
                      <a:alpha val="43137"/>
                    </a:srgbClr>
                  </a:outerShdw>
                </a:effectLst>
                <a:latin typeface="Cambria"/>
                <a:ea typeface="Times New Roman"/>
                <a:cs typeface="Times New Roman"/>
              </a:rPr>
              <a:t>الإعداد العلمي</a:t>
            </a:r>
            <a:r>
              <a:rPr lang="ar-SA" sz="3000" b="1" kern="1400" spc="25" dirty="0" smtClean="0">
                <a:solidFill>
                  <a:srgbClr val="FF0000"/>
                </a:solidFill>
                <a:effectLst>
                  <a:outerShdw blurRad="38100" dist="38100" dir="2700000" algn="tl">
                    <a:srgbClr val="000000">
                      <a:alpha val="43137"/>
                    </a:srgbClr>
                  </a:outerShdw>
                </a:effectLst>
                <a:latin typeface="Cambria"/>
                <a:ea typeface="Times New Roman"/>
                <a:cs typeface="Times New Roman"/>
              </a:rPr>
              <a:t>:</a:t>
            </a:r>
            <a:endParaRPr lang="en-US" sz="3000" b="1" kern="1400" spc="25" dirty="0" smtClean="0">
              <a:solidFill>
                <a:srgbClr val="FF0000"/>
              </a:solidFill>
              <a:effectLst>
                <a:outerShdw blurRad="38100" dist="38100" dir="2700000" algn="tl">
                  <a:srgbClr val="000000">
                    <a:alpha val="43137"/>
                  </a:srgbClr>
                </a:outerShdw>
              </a:effectLst>
              <a:latin typeface="Cambria"/>
              <a:ea typeface="Times New Roman"/>
              <a:cs typeface="Times New Roman"/>
            </a:endParaRPr>
          </a:p>
          <a:p>
            <a:pPr marL="342900" marR="0" lvl="0" indent="-342900" algn="just" rtl="1">
              <a:spcBef>
                <a:spcPts val="0"/>
              </a:spcBef>
              <a:spcAft>
                <a:spcPts val="0"/>
              </a:spcAft>
              <a:buFont typeface="+mj-lt"/>
              <a:buAutoNum type="arabicPeriod"/>
            </a:pPr>
            <a:r>
              <a:rPr lang="ar-SA" sz="3000" b="1" dirty="0">
                <a:ln w="9525" cap="rnd" cmpd="sng" algn="ctr">
                  <a:solidFill>
                    <a:srgbClr val="000000"/>
                  </a:solidFill>
                  <a:prstDash val="solid"/>
                  <a:bevel/>
                </a:ln>
                <a:latin typeface="Calibri"/>
                <a:ea typeface="Calibri"/>
                <a:cs typeface="Times New Roman"/>
              </a:rPr>
              <a:t>اللغة</a:t>
            </a:r>
            <a:r>
              <a:rPr lang="ar-SA" sz="3000" b="1" dirty="0">
                <a:latin typeface="Calibri"/>
                <a:ea typeface="Calibri"/>
                <a:cs typeface="Times New Roman"/>
              </a:rPr>
              <a:t>: يجب أن يكون رجل العلاقات العامة متمكنا من الاستعمال السليم للغة سواء فيما يكتبه أو عند قيامه بتقييم ما كتبه الآخرون، إلى جانب مسؤولية الإشراف عن كل ما يصدر من المؤسسة من اتصالات وضمان وضوحها ودقتها وسلامتها من اللغة.</a:t>
            </a:r>
            <a:endParaRPr lang="en-US" sz="3000" dirty="0">
              <a:latin typeface="Calibri"/>
              <a:ea typeface="Calibri"/>
              <a:cs typeface="Arial"/>
            </a:endParaRPr>
          </a:p>
          <a:p>
            <a:pPr marL="342900" marR="0" lvl="0" indent="-342900" algn="just" rtl="1">
              <a:spcBef>
                <a:spcPts val="0"/>
              </a:spcBef>
              <a:spcAft>
                <a:spcPts val="0"/>
              </a:spcAft>
              <a:buFont typeface="+mj-lt"/>
              <a:buAutoNum type="arabicPeriod"/>
            </a:pPr>
            <a:r>
              <a:rPr lang="ar-SA" sz="3000" b="1" dirty="0">
                <a:ln w="9525" cap="rnd" cmpd="sng" algn="ctr">
                  <a:solidFill>
                    <a:srgbClr val="000000"/>
                  </a:solidFill>
                  <a:prstDash val="solid"/>
                  <a:bevel/>
                </a:ln>
                <a:latin typeface="Calibri"/>
                <a:ea typeface="Calibri"/>
                <a:cs typeface="Times New Roman"/>
              </a:rPr>
              <a:t>الكتابة</a:t>
            </a:r>
            <a:r>
              <a:rPr lang="ar-SA" sz="3000" b="1" dirty="0">
                <a:latin typeface="Calibri"/>
                <a:ea typeface="Calibri"/>
                <a:cs typeface="Times New Roman"/>
              </a:rPr>
              <a:t>: إن الإلمام بأصول الكتابة هو اللبنة الأولى لنشاط العلاقات العامة في سبيل التأثير في </a:t>
            </a:r>
            <a:r>
              <a:rPr lang="ar-SA" sz="3000" b="1" dirty="0" smtClean="0">
                <a:latin typeface="Calibri"/>
                <a:ea typeface="Calibri"/>
                <a:cs typeface="Times New Roman"/>
              </a:rPr>
              <a:t>الآخرين.</a:t>
            </a:r>
            <a:endParaRPr lang="en-US" sz="3000" dirty="0"/>
          </a:p>
        </p:txBody>
      </p:sp>
    </p:spTree>
    <p:extLst>
      <p:ext uri="{BB962C8B-B14F-4D97-AF65-F5344CB8AC3E}">
        <p14:creationId xmlns:p14="http://schemas.microsoft.com/office/powerpoint/2010/main" val="124117363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7619</TotalTime>
  <Words>793</Words>
  <Application>Microsoft Office PowerPoint</Application>
  <PresentationFormat>On-screen Show (4:3)</PresentationFormat>
  <Paragraphs>86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PowerPoint Presentation</vt:lpstr>
      <vt:lpstr> 2 ثانيا/ المبادئ المتعلقة بمؤھلات المشتغلین في العلاقات العامة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الإذاعات والقنوات الإقليمية</dc:title>
  <dc:creator>user</dc:creator>
  <cp:lastModifiedBy>user</cp:lastModifiedBy>
  <cp:revision>69</cp:revision>
  <dcterms:created xsi:type="dcterms:W3CDTF">2020-03-16T22:48:35Z</dcterms:created>
  <dcterms:modified xsi:type="dcterms:W3CDTF">2020-04-02T07:52:41Z</dcterms:modified>
</cp:coreProperties>
</file>